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8" r:id="rId3"/>
    <p:sldId id="258" r:id="rId4"/>
    <p:sldId id="259" r:id="rId5"/>
    <p:sldId id="264" r:id="rId6"/>
    <p:sldId id="279" r:id="rId7"/>
    <p:sldId id="280" r:id="rId8"/>
    <p:sldId id="265" r:id="rId9"/>
    <p:sldId id="266" r:id="rId10"/>
    <p:sldId id="267" r:id="rId11"/>
    <p:sldId id="270" r:id="rId12"/>
    <p:sldId id="272" r:id="rId13"/>
    <p:sldId id="269" r:id="rId14"/>
    <p:sldId id="271" r:id="rId15"/>
    <p:sldId id="273" r:id="rId16"/>
    <p:sldId id="274" r:id="rId17"/>
    <p:sldId id="278" r:id="rId18"/>
    <p:sldId id="275" r:id="rId19"/>
    <p:sldId id="276" r:id="rId20"/>
    <p:sldId id="277" r:id="rId21"/>
    <p:sldId id="281" r:id="rId22"/>
    <p:sldId id="28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4" d="100"/>
          <a:sy n="94" d="100"/>
        </p:scale>
        <p:origin x="82" y="14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F2750-3395-41D2-8F30-E564100C6EF3}" type="datetimeFigureOut">
              <a:rPr lang="en-IN" smtClean="0"/>
              <a:t>26-04-24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FD8A2-3298-4FC5-B21E-1167D9853A26}" type="slidenum">
              <a:rPr lang="en-IN" smtClean="0"/>
              <a:t>‹#›</a:t>
            </a:fld>
            <a:endParaRPr lang="en-IN"/>
          </a:p>
        </p:txBody>
      </p:sp>
    </p:spTree>
    <p:extLst>
      <p:ext uri="{BB962C8B-B14F-4D97-AF65-F5344CB8AC3E}">
        <p14:creationId xmlns:p14="http://schemas.microsoft.com/office/powerpoint/2010/main" val="3618640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E4FD8A2-3298-4FC5-B21E-1167D9853A26}" type="slidenum">
              <a:rPr lang="en-IN" smtClean="0"/>
              <a:t>17</a:t>
            </a:fld>
            <a:endParaRPr lang="en-IN"/>
          </a:p>
        </p:txBody>
      </p:sp>
    </p:spTree>
    <p:extLst>
      <p:ext uri="{BB962C8B-B14F-4D97-AF65-F5344CB8AC3E}">
        <p14:creationId xmlns:p14="http://schemas.microsoft.com/office/powerpoint/2010/main" val="1311199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4E4FD8A2-3298-4FC5-B21E-1167D9853A26}" type="slidenum">
              <a:rPr lang="en-IN" smtClean="0"/>
              <a:t>21</a:t>
            </a:fld>
            <a:endParaRPr lang="en-IN"/>
          </a:p>
        </p:txBody>
      </p:sp>
    </p:spTree>
    <p:extLst>
      <p:ext uri="{BB962C8B-B14F-4D97-AF65-F5344CB8AC3E}">
        <p14:creationId xmlns:p14="http://schemas.microsoft.com/office/powerpoint/2010/main" val="3195533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F47C-8811-F484-3CCD-1EFDA0F986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8B497C7-F3A6-26EA-3837-9932D4A67A6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33039A5-3246-C936-4049-6D8785590A01}"/>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5" name="Footer Placeholder 4">
            <a:extLst>
              <a:ext uri="{FF2B5EF4-FFF2-40B4-BE49-F238E27FC236}">
                <a16:creationId xmlns:a16="http://schemas.microsoft.com/office/drawing/2014/main" id="{86B5EF18-C25D-BDA8-B03F-91CCE2C0A57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12D8C1-4DED-1EB7-C4DD-49961EBD9E31}"/>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1915781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F1BCA-D7AB-5A67-F4D9-F3B16C32C8F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8D60D5F-C65B-A047-3D43-B4DA1B30C4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2C8C8B-B8CE-5AC4-161B-E89B9F4B306D}"/>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5" name="Footer Placeholder 4">
            <a:extLst>
              <a:ext uri="{FF2B5EF4-FFF2-40B4-BE49-F238E27FC236}">
                <a16:creationId xmlns:a16="http://schemas.microsoft.com/office/drawing/2014/main" id="{18EA0752-5D97-C195-DCA7-DCDF5A4AA0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821F45-B5B4-895E-88E9-2BC27C58E167}"/>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15925913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A75CDC-3EAE-38D3-D357-F220E2D742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09FFB03-704F-A1A6-4517-1E064EC7CFA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93E22E-7D83-8121-00A1-421047A65CAA}"/>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5" name="Footer Placeholder 4">
            <a:extLst>
              <a:ext uri="{FF2B5EF4-FFF2-40B4-BE49-F238E27FC236}">
                <a16:creationId xmlns:a16="http://schemas.microsoft.com/office/drawing/2014/main" id="{5179C9E2-3638-90C9-931C-18B112641F4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0AF8637-B39D-6CDC-FF4D-5DFD4BC7D358}"/>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5736133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0C74A-FAC3-6239-2B48-AE4B598316B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7CE0F1A-57A3-5AF3-ED5E-152138218C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E54D24E-F4AE-BF6E-C751-F7F6CC9A4C61}"/>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5" name="Footer Placeholder 4">
            <a:extLst>
              <a:ext uri="{FF2B5EF4-FFF2-40B4-BE49-F238E27FC236}">
                <a16:creationId xmlns:a16="http://schemas.microsoft.com/office/drawing/2014/main" id="{7E8B96DB-1951-5EBC-0E7E-D31459CA57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174212-FC86-31BC-59E4-6AF4D5199B1B}"/>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1454900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56062-1D93-71D7-B13B-8040B6A2EC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07F9A7F-E49D-F549-1456-3C6CA0FF1CA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5FD876-4F41-BC6C-CD11-27938EAC7968}"/>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5" name="Footer Placeholder 4">
            <a:extLst>
              <a:ext uri="{FF2B5EF4-FFF2-40B4-BE49-F238E27FC236}">
                <a16:creationId xmlns:a16="http://schemas.microsoft.com/office/drawing/2014/main" id="{7DB9840F-166A-6EF2-802F-BC0776ECC3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C1D62F7-61CB-387E-7FA5-734A26B3F95B}"/>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3618002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956D5-92A4-54CF-A761-3E3FF85628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FA7332-A83E-5122-CC31-2D61F270BD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16D83E5-766C-1D76-8F00-6AED291261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B8697088-05B2-39CB-C51E-DC7CA1650DC2}"/>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6" name="Footer Placeholder 5">
            <a:extLst>
              <a:ext uri="{FF2B5EF4-FFF2-40B4-BE49-F238E27FC236}">
                <a16:creationId xmlns:a16="http://schemas.microsoft.com/office/drawing/2014/main" id="{10526669-21DC-7E7E-14F7-CEF3F262BFE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FA3B1E-CBE1-F664-2E61-44F8EAEC8CCE}"/>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3144613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0C12-A72F-6D65-501B-FB1ED26FA86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30D032C-1B2B-152E-7EA7-4AB5A32117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3D7A3A6-E6D2-BBB5-78A2-A43ACAA41A8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C875939-C158-5C21-C164-BADCA08CE7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1295368-9722-758D-3888-A73D838CA1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860E456-CEA2-BB79-29AE-BF62AEC63E8E}"/>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8" name="Footer Placeholder 7">
            <a:extLst>
              <a:ext uri="{FF2B5EF4-FFF2-40B4-BE49-F238E27FC236}">
                <a16:creationId xmlns:a16="http://schemas.microsoft.com/office/drawing/2014/main" id="{6A247EA5-3E43-1EA7-52BA-0BF7B06FA0D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BD489FD-A7D2-A8EB-7CED-140984D2E777}"/>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1192877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BCE1A-9176-BEED-CF0D-8D1B3073341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BCE3072-2271-9DA1-757E-854F692C405B}"/>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4" name="Footer Placeholder 3">
            <a:extLst>
              <a:ext uri="{FF2B5EF4-FFF2-40B4-BE49-F238E27FC236}">
                <a16:creationId xmlns:a16="http://schemas.microsoft.com/office/drawing/2014/main" id="{D58CF9B1-2C36-0F0F-AFA7-91DCBD01D16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B361C7-39DA-6895-2955-617B7DD3CE2A}"/>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954977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3C5E95-23AE-C5FD-94A5-960E800279A4}"/>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3" name="Footer Placeholder 2">
            <a:extLst>
              <a:ext uri="{FF2B5EF4-FFF2-40B4-BE49-F238E27FC236}">
                <a16:creationId xmlns:a16="http://schemas.microsoft.com/office/drawing/2014/main" id="{6D3312B2-1EA0-21E1-E2CA-D1F272C3E02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65265053-5871-0448-A25F-09DC0FFE1FE3}"/>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402889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641F0-5D8D-1681-AB33-045082B6A0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8A44137-300F-D8DA-F351-6089C3B18E4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C8D6185-AB13-0FE2-2748-C2500D020C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A677A6-B4FC-AA7E-0F75-CFDE4D499BE3}"/>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6" name="Footer Placeholder 5">
            <a:extLst>
              <a:ext uri="{FF2B5EF4-FFF2-40B4-BE49-F238E27FC236}">
                <a16:creationId xmlns:a16="http://schemas.microsoft.com/office/drawing/2014/main" id="{D209CD54-ABC0-3D91-8881-00925653911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A64FA3-AF1B-CA6D-F08C-BE51035D3A0A}"/>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70850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312B9-3A6F-59E6-3C38-A5C230FC6A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299677C-BC13-C093-1BDB-D88FA3E0EF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6BDDFB0-3FA4-0A2D-9116-5A0BE9ABF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936E7C-58D4-28BB-CF5E-34866664BF5B}"/>
              </a:ext>
            </a:extLst>
          </p:cNvPr>
          <p:cNvSpPr>
            <a:spLocks noGrp="1"/>
          </p:cNvSpPr>
          <p:nvPr>
            <p:ph type="dt" sz="half" idx="10"/>
          </p:nvPr>
        </p:nvSpPr>
        <p:spPr/>
        <p:txBody>
          <a:bodyPr/>
          <a:lstStyle/>
          <a:p>
            <a:fld id="{8C8B7947-EC54-43AA-B603-7EE596F8C4E0}" type="datetimeFigureOut">
              <a:rPr lang="en-IN" smtClean="0"/>
              <a:t>26-04-24</a:t>
            </a:fld>
            <a:endParaRPr lang="en-IN"/>
          </a:p>
        </p:txBody>
      </p:sp>
      <p:sp>
        <p:nvSpPr>
          <p:cNvPr id="6" name="Footer Placeholder 5">
            <a:extLst>
              <a:ext uri="{FF2B5EF4-FFF2-40B4-BE49-F238E27FC236}">
                <a16:creationId xmlns:a16="http://schemas.microsoft.com/office/drawing/2014/main" id="{DE31D7A8-D79B-55B6-6BF2-EB29285C5B1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B9D3417-B7CF-4923-27BF-22D0AAB693FB}"/>
              </a:ext>
            </a:extLst>
          </p:cNvPr>
          <p:cNvSpPr>
            <a:spLocks noGrp="1"/>
          </p:cNvSpPr>
          <p:nvPr>
            <p:ph type="sldNum" sz="quarter" idx="12"/>
          </p:nvPr>
        </p:nvSpPr>
        <p:spPr/>
        <p:txBody>
          <a:bodyPr/>
          <a:lstStyle/>
          <a:p>
            <a:fld id="{E692DF34-BD4F-4B50-982B-69306FBC90A2}" type="slidenum">
              <a:rPr lang="en-IN" smtClean="0"/>
              <a:t>‹#›</a:t>
            </a:fld>
            <a:endParaRPr lang="en-IN"/>
          </a:p>
        </p:txBody>
      </p:sp>
    </p:spTree>
    <p:extLst>
      <p:ext uri="{BB962C8B-B14F-4D97-AF65-F5344CB8AC3E}">
        <p14:creationId xmlns:p14="http://schemas.microsoft.com/office/powerpoint/2010/main" val="196388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427E9B5-7394-8B78-005E-D07248E99F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BE190F0-CD0B-D907-2225-1CE87D103A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6D2C9FF-3670-65A9-D1E2-CDB5D5CD32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B7947-EC54-43AA-B603-7EE596F8C4E0}" type="datetimeFigureOut">
              <a:rPr lang="en-IN" smtClean="0"/>
              <a:t>26-04-24</a:t>
            </a:fld>
            <a:endParaRPr lang="en-IN"/>
          </a:p>
        </p:txBody>
      </p:sp>
      <p:sp>
        <p:nvSpPr>
          <p:cNvPr id="5" name="Footer Placeholder 4">
            <a:extLst>
              <a:ext uri="{FF2B5EF4-FFF2-40B4-BE49-F238E27FC236}">
                <a16:creationId xmlns:a16="http://schemas.microsoft.com/office/drawing/2014/main" id="{ADC5DD2C-FCC0-2E0F-C5AC-E896222833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E80DE81-E312-137D-785D-4A73E306AD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692DF34-BD4F-4B50-982B-69306FBC90A2}" type="slidenum">
              <a:rPr lang="en-IN" smtClean="0"/>
              <a:t>‹#›</a:t>
            </a:fld>
            <a:endParaRPr lang="en-IN"/>
          </a:p>
        </p:txBody>
      </p:sp>
    </p:spTree>
    <p:extLst>
      <p:ext uri="{BB962C8B-B14F-4D97-AF65-F5344CB8AC3E}">
        <p14:creationId xmlns:p14="http://schemas.microsoft.com/office/powerpoint/2010/main" val="1914877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12">
            <a:extLst>
              <a:ext uri="{FF2B5EF4-FFF2-40B4-BE49-F238E27FC236}">
                <a16:creationId xmlns:a16="http://schemas.microsoft.com/office/drawing/2014/main" id="{8E89330F-C59F-3777-1AD7-A63CF2A80D2F}"/>
              </a:ext>
            </a:extLst>
          </p:cNvPr>
          <p:cNvSpPr txBox="1"/>
          <p:nvPr/>
        </p:nvSpPr>
        <p:spPr>
          <a:xfrm>
            <a:off x="4185414" y="1924018"/>
            <a:ext cx="3998407"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chemeClr val="accent1">
                    <a:lumMod val="75000"/>
                  </a:schemeClr>
                </a:solidFill>
                <a:latin typeface="Times New Roman" panose="02020603050405020304" pitchFamily="18" charset="0"/>
                <a:cs typeface="Times New Roman" panose="02020603050405020304" pitchFamily="18" charset="0"/>
              </a:rPr>
              <a:t>PROJECT PHASE-2  18CSP83 </a:t>
            </a:r>
          </a:p>
          <a:p>
            <a:pPr algn="ctr"/>
            <a:r>
              <a:rPr lang="en-US" dirty="0">
                <a:solidFill>
                  <a:schemeClr val="accent1">
                    <a:lumMod val="75000"/>
                  </a:schemeClr>
                </a:solidFill>
                <a:latin typeface="Times New Roman" panose="02020603050405020304" pitchFamily="18" charset="0"/>
                <a:cs typeface="Times New Roman" panose="02020603050405020304" pitchFamily="18" charset="0"/>
              </a:rPr>
              <a:t>PRESENTATION ON</a:t>
            </a:r>
          </a:p>
        </p:txBody>
      </p:sp>
      <p:sp>
        <p:nvSpPr>
          <p:cNvPr id="6" name="TextBox 14">
            <a:extLst>
              <a:ext uri="{FF2B5EF4-FFF2-40B4-BE49-F238E27FC236}">
                <a16:creationId xmlns:a16="http://schemas.microsoft.com/office/drawing/2014/main" id="{305BAF77-5983-BABF-6033-6EECFBDD1A3F}"/>
              </a:ext>
            </a:extLst>
          </p:cNvPr>
          <p:cNvSpPr txBox="1"/>
          <p:nvPr/>
        </p:nvSpPr>
        <p:spPr>
          <a:xfrm>
            <a:off x="451108" y="4923156"/>
            <a:ext cx="3532773"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u="sng" dirty="0">
                <a:solidFill>
                  <a:srgbClr val="0070C0"/>
                </a:solidFill>
                <a:latin typeface="Times New Roman" pitchFamily="18" charset="0"/>
                <a:cs typeface="Times New Roman" pitchFamily="18" charset="0"/>
              </a:rPr>
              <a:t>Under the Guidance of</a:t>
            </a:r>
          </a:p>
          <a:p>
            <a:pPr algn="ctr"/>
            <a:r>
              <a:rPr lang="en-IN" sz="1600" dirty="0">
                <a:latin typeface="Times New Roman" panose="02020603050405020304" pitchFamily="18" charset="0"/>
                <a:cs typeface="Times New Roman" panose="02020603050405020304" pitchFamily="18" charset="0"/>
              </a:rPr>
              <a:t>Prof. Ramesh B E </a:t>
            </a:r>
            <a:r>
              <a:rPr lang="en-IN" sz="1600" baseline="-25000" dirty="0">
                <a:latin typeface="Times New Roman" panose="02020603050405020304" pitchFamily="18" charset="0"/>
                <a:cs typeface="Times New Roman" panose="02020603050405020304" pitchFamily="18" charset="0"/>
              </a:rPr>
              <a:t>MCA, </a:t>
            </a:r>
            <a:r>
              <a:rPr lang="en-IN" sz="1600" baseline="-25000" dirty="0" err="1">
                <a:latin typeface="Times New Roman" panose="02020603050405020304" pitchFamily="18" charset="0"/>
                <a:cs typeface="Times New Roman" panose="02020603050405020304" pitchFamily="18" charset="0"/>
              </a:rPr>
              <a:t>M.Tech</a:t>
            </a:r>
            <a:r>
              <a:rPr lang="en-IN" sz="1600" baseline="-25000" dirty="0">
                <a:latin typeface="Times New Roman" panose="02020603050405020304" pitchFamily="18" charset="0"/>
                <a:cs typeface="Times New Roman" panose="02020603050405020304" pitchFamily="18" charset="0"/>
              </a:rPr>
              <a:t>., </a:t>
            </a:r>
          </a:p>
          <a:p>
            <a:pPr algn="ctr"/>
            <a:r>
              <a:rPr lang="en-IN" sz="1600" dirty="0">
                <a:latin typeface="Times New Roman" panose="02020603050405020304" pitchFamily="18" charset="0"/>
                <a:cs typeface="Times New Roman" panose="02020603050405020304" pitchFamily="18" charset="0"/>
              </a:rPr>
              <a:t>Asso. Prof., Dept. of CS&amp;E, </a:t>
            </a:r>
          </a:p>
          <a:p>
            <a:pPr algn="ctr"/>
            <a:r>
              <a:rPr lang="en-IN" sz="1600" dirty="0">
                <a:latin typeface="Times New Roman" panose="02020603050405020304" pitchFamily="18" charset="0"/>
                <a:cs typeface="Times New Roman" panose="02020603050405020304" pitchFamily="18" charset="0"/>
              </a:rPr>
              <a:t>S.J.M.I.T, CHITRADURGA</a:t>
            </a:r>
          </a:p>
        </p:txBody>
      </p:sp>
      <p:sp>
        <p:nvSpPr>
          <p:cNvPr id="7" name="TextBox 15">
            <a:extLst>
              <a:ext uri="{FF2B5EF4-FFF2-40B4-BE49-F238E27FC236}">
                <a16:creationId xmlns:a16="http://schemas.microsoft.com/office/drawing/2014/main" id="{7B61F388-6C06-DCA6-5620-AE920921B58F}"/>
              </a:ext>
            </a:extLst>
          </p:cNvPr>
          <p:cNvSpPr txBox="1"/>
          <p:nvPr/>
        </p:nvSpPr>
        <p:spPr>
          <a:xfrm>
            <a:off x="8385362" y="4923156"/>
            <a:ext cx="3227230" cy="1200329"/>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24517" indent="-318695" algn="ctr">
              <a:lnSpc>
                <a:spcPct val="150000"/>
              </a:lnSpc>
              <a:defRPr/>
            </a:pPr>
            <a:r>
              <a:rPr lang="en-US" sz="1600" b="1" u="sng" dirty="0">
                <a:solidFill>
                  <a:srgbClr val="0070C0"/>
                </a:solidFill>
                <a:latin typeface="Times New Roman" pitchFamily="18" charset="0"/>
                <a:cs typeface="Times New Roman" pitchFamily="18" charset="0"/>
              </a:rPr>
              <a:t>Project  coordinator</a:t>
            </a:r>
            <a:endParaRPr lang="en-US" sz="1600" b="1" u="sng" dirty="0">
              <a:latin typeface="Times New Roman" pitchFamily="18" charset="0"/>
              <a:cs typeface="Times New Roman" pitchFamily="18" charset="0"/>
            </a:endParaRPr>
          </a:p>
          <a:p>
            <a:pPr algn="ctr"/>
            <a:r>
              <a:rPr lang="en-IN" sz="1600" dirty="0">
                <a:latin typeface="Times New Roman" panose="02020603050405020304" pitchFamily="18" charset="0"/>
                <a:cs typeface="Times New Roman" panose="02020603050405020304" pitchFamily="18" charset="0"/>
              </a:rPr>
              <a:t>Prof. Ramesh B E  </a:t>
            </a:r>
            <a:r>
              <a:rPr lang="en-IN" sz="1600" baseline="-25000" dirty="0">
                <a:latin typeface="Times New Roman" panose="02020603050405020304" pitchFamily="18" charset="0"/>
                <a:cs typeface="Times New Roman" panose="02020603050405020304" pitchFamily="18" charset="0"/>
              </a:rPr>
              <a:t>MCA, </a:t>
            </a:r>
            <a:r>
              <a:rPr lang="en-IN" sz="1600" baseline="-25000" dirty="0" err="1">
                <a:latin typeface="Times New Roman" panose="02020603050405020304" pitchFamily="18" charset="0"/>
                <a:cs typeface="Times New Roman" panose="02020603050405020304" pitchFamily="18" charset="0"/>
              </a:rPr>
              <a:t>M.Tech</a:t>
            </a:r>
            <a:r>
              <a:rPr lang="en-IN" sz="1600" baseline="-25000" dirty="0">
                <a:latin typeface="Times New Roman" panose="02020603050405020304" pitchFamily="18" charset="0"/>
                <a:cs typeface="Times New Roman" panose="02020603050405020304" pitchFamily="18" charset="0"/>
              </a:rPr>
              <a:t>.,</a:t>
            </a:r>
            <a:r>
              <a:rPr lang="en-IN" sz="1600" dirty="0">
                <a:latin typeface="Times New Roman" panose="02020603050405020304" pitchFamily="18" charset="0"/>
                <a:cs typeface="Times New Roman" panose="02020603050405020304" pitchFamily="18" charset="0"/>
              </a:rPr>
              <a:t>  </a:t>
            </a:r>
          </a:p>
          <a:p>
            <a:pPr algn="ctr"/>
            <a:r>
              <a:rPr lang="en-IN" sz="1600" dirty="0">
                <a:latin typeface="Times New Roman" panose="02020603050405020304" pitchFamily="18" charset="0"/>
                <a:cs typeface="Times New Roman" panose="02020603050405020304" pitchFamily="18" charset="0"/>
              </a:rPr>
              <a:t>Asso. Prof. Dept. of CS&amp;E,</a:t>
            </a:r>
          </a:p>
          <a:p>
            <a:pPr algn="ctr"/>
            <a:r>
              <a:rPr lang="en-IN" sz="1600" dirty="0">
                <a:latin typeface="Times New Roman" panose="02020603050405020304" pitchFamily="18" charset="0"/>
                <a:cs typeface="Times New Roman" panose="02020603050405020304" pitchFamily="18" charset="0"/>
              </a:rPr>
              <a:t>S.J.M.I.T, CHITRADURGA</a:t>
            </a:r>
          </a:p>
        </p:txBody>
      </p:sp>
      <p:sp>
        <p:nvSpPr>
          <p:cNvPr id="8" name="TextBox 16">
            <a:extLst>
              <a:ext uri="{FF2B5EF4-FFF2-40B4-BE49-F238E27FC236}">
                <a16:creationId xmlns:a16="http://schemas.microsoft.com/office/drawing/2014/main" id="{F91443B3-ED6D-FB91-A42F-06CDA5E69376}"/>
              </a:ext>
            </a:extLst>
          </p:cNvPr>
          <p:cNvSpPr txBox="1"/>
          <p:nvPr/>
        </p:nvSpPr>
        <p:spPr>
          <a:xfrm>
            <a:off x="4289423" y="5454071"/>
            <a:ext cx="3790397" cy="1077218"/>
          </a:xfrm>
          <a:prstGeom prst="rect">
            <a:avLst/>
          </a:prstGeom>
          <a:noFill/>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1" u="sng" dirty="0">
                <a:solidFill>
                  <a:srgbClr val="0070C0"/>
                </a:solidFill>
                <a:latin typeface="Times New Roman" pitchFamily="18" charset="0"/>
                <a:cs typeface="Times New Roman" pitchFamily="18" charset="0"/>
              </a:rPr>
              <a:t>Head of the Department </a:t>
            </a:r>
          </a:p>
          <a:p>
            <a:pPr algn="ctr"/>
            <a:r>
              <a:rPr lang="en-GB" sz="1600" dirty="0">
                <a:latin typeface="Times New Roman" panose="02020603050405020304" pitchFamily="18" charset="0"/>
                <a:cs typeface="Times New Roman" panose="02020603050405020304" pitchFamily="18" charset="0"/>
              </a:rPr>
              <a:t>Prof. Poral Nagaraj </a:t>
            </a:r>
            <a:r>
              <a:rPr lang="en-GB" sz="1600" baseline="-25000" dirty="0">
                <a:latin typeface="Times New Roman" panose="02020603050405020304" pitchFamily="18" charset="0"/>
                <a:cs typeface="Times New Roman" panose="02020603050405020304" pitchFamily="18" charset="0"/>
              </a:rPr>
              <a:t>B.E., </a:t>
            </a:r>
            <a:r>
              <a:rPr lang="en-GB" sz="1600" baseline="-25000" dirty="0" err="1">
                <a:latin typeface="Times New Roman" panose="02020603050405020304" pitchFamily="18" charset="0"/>
                <a:cs typeface="Times New Roman" panose="02020603050405020304" pitchFamily="18" charset="0"/>
              </a:rPr>
              <a:t>M.Tech</a:t>
            </a:r>
            <a:r>
              <a:rPr lang="en-GB" sz="1600" baseline="-25000" dirty="0">
                <a:latin typeface="Times New Roman" panose="02020603050405020304" pitchFamily="18" charset="0"/>
                <a:cs typeface="Times New Roman" panose="02020603050405020304" pitchFamily="18" charset="0"/>
              </a:rPr>
              <a:t>.,</a:t>
            </a:r>
          </a:p>
          <a:p>
            <a:pPr algn="ctr"/>
            <a:r>
              <a:rPr lang="en-GB" sz="1600" dirty="0">
                <a:latin typeface="Times New Roman" panose="02020603050405020304" pitchFamily="18" charset="0"/>
                <a:cs typeface="Times New Roman" panose="02020603050405020304" pitchFamily="18" charset="0"/>
              </a:rPr>
              <a:t>Asso. Prof. &amp; Head, Dept. of CS&amp;E, </a:t>
            </a:r>
          </a:p>
          <a:p>
            <a:pPr algn="ctr"/>
            <a:r>
              <a:rPr lang="en-GB" sz="1600" dirty="0">
                <a:latin typeface="Times New Roman" panose="02020603050405020304" pitchFamily="18" charset="0"/>
                <a:cs typeface="Times New Roman" panose="02020603050405020304" pitchFamily="18" charset="0"/>
              </a:rPr>
              <a:t>S.J.M.I.T, </a:t>
            </a:r>
            <a:r>
              <a:rPr lang="en-IN" sz="1600" dirty="0">
                <a:latin typeface="Times New Roman" panose="02020603050405020304" pitchFamily="18" charset="0"/>
                <a:cs typeface="Times New Roman" panose="02020603050405020304" pitchFamily="18" charset="0"/>
              </a:rPr>
              <a:t>CHITRADURGA</a:t>
            </a:r>
          </a:p>
        </p:txBody>
      </p:sp>
      <p:pic>
        <p:nvPicPr>
          <p:cNvPr id="10" name="Picture 9">
            <a:extLst>
              <a:ext uri="{FF2B5EF4-FFF2-40B4-BE49-F238E27FC236}">
                <a16:creationId xmlns:a16="http://schemas.microsoft.com/office/drawing/2014/main" id="{68B055BB-16FE-B955-E1D0-BFA5A80D92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8114" y="203600"/>
            <a:ext cx="1930819" cy="1936088"/>
          </a:xfrm>
          <a:prstGeom prst="rect">
            <a:avLst/>
          </a:prstGeom>
        </p:spPr>
      </p:pic>
      <p:pic>
        <p:nvPicPr>
          <p:cNvPr id="11" name="Picture 10">
            <a:extLst>
              <a:ext uri="{FF2B5EF4-FFF2-40B4-BE49-F238E27FC236}">
                <a16:creationId xmlns:a16="http://schemas.microsoft.com/office/drawing/2014/main" id="{E6EC5CA5-9B38-9030-33BF-9CE9A3026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743" y="203600"/>
            <a:ext cx="1573944" cy="1936088"/>
          </a:xfrm>
          <a:prstGeom prst="rect">
            <a:avLst/>
          </a:prstGeom>
        </p:spPr>
      </p:pic>
      <p:sp>
        <p:nvSpPr>
          <p:cNvPr id="12" name="TextBox 20">
            <a:extLst>
              <a:ext uri="{FF2B5EF4-FFF2-40B4-BE49-F238E27FC236}">
                <a16:creationId xmlns:a16="http://schemas.microsoft.com/office/drawing/2014/main" id="{E9E973CD-C124-60C7-A295-913276E0950F}"/>
              </a:ext>
            </a:extLst>
          </p:cNvPr>
          <p:cNvSpPr txBox="1"/>
          <p:nvPr/>
        </p:nvSpPr>
        <p:spPr>
          <a:xfrm>
            <a:off x="934651" y="2598003"/>
            <a:ext cx="10322698" cy="461665"/>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400" b="1" dirty="0">
                <a:solidFill>
                  <a:srgbClr val="FF0000"/>
                </a:solidFill>
                <a:latin typeface="Times New Roman" panose="02020603050405020304" pitchFamily="18" charset="0"/>
                <a:cs typeface="Times New Roman" panose="02020603050405020304" pitchFamily="18" charset="0"/>
              </a:rPr>
              <a:t>“Vitamin Deficiency Detection Using Image Processing and Neural Network”</a:t>
            </a:r>
            <a:endParaRPr lang="en-IN" dirty="0"/>
          </a:p>
        </p:txBody>
      </p:sp>
      <p:sp>
        <p:nvSpPr>
          <p:cNvPr id="13" name="TextBox 12">
            <a:extLst>
              <a:ext uri="{FF2B5EF4-FFF2-40B4-BE49-F238E27FC236}">
                <a16:creationId xmlns:a16="http://schemas.microsoft.com/office/drawing/2014/main" id="{BCAF2B55-10F0-20E3-8FAE-1B23BB697287}"/>
              </a:ext>
            </a:extLst>
          </p:cNvPr>
          <p:cNvSpPr txBox="1"/>
          <p:nvPr/>
        </p:nvSpPr>
        <p:spPr>
          <a:xfrm>
            <a:off x="1046053" y="3087322"/>
            <a:ext cx="10099894" cy="1754326"/>
          </a:xfrm>
          <a:prstGeom prst="rect">
            <a:avLst/>
          </a:prstGeom>
          <a:noFill/>
        </p:spPr>
        <p:txBody>
          <a:bodyPr wrap="square" rtlCol="0">
            <a:spAutoFit/>
          </a:bodyPr>
          <a:lstStyle/>
          <a:p>
            <a:pPr algn="ctr"/>
            <a:r>
              <a:rPr lang="en-IN" dirty="0">
                <a:latin typeface="Times New Roman" panose="02020603050405020304" pitchFamily="18" charset="0"/>
                <a:cs typeface="Times New Roman" panose="02020603050405020304" pitchFamily="18" charset="0"/>
              </a:rPr>
              <a:t>Submitted by,</a:t>
            </a:r>
          </a:p>
          <a:p>
            <a:pPr algn="ctr"/>
            <a:endParaRPr lang="en-IN" dirty="0">
              <a:latin typeface="Times New Roman" panose="02020603050405020304" pitchFamily="18" charset="0"/>
              <a:cs typeface="Times New Roman" panose="02020603050405020304" pitchFamily="18" charset="0"/>
            </a:endParaRPr>
          </a:p>
          <a:p>
            <a:pPr algn="ctr"/>
            <a:r>
              <a:rPr lang="en-IN" b="1" dirty="0">
                <a:latin typeface="Times New Roman" panose="02020603050405020304" pitchFamily="18" charset="0"/>
                <a:cs typeface="Times New Roman" panose="02020603050405020304" pitchFamily="18" charset="0"/>
              </a:rPr>
              <a:t>LIKHITH KUMAR V 						4SM20CS029</a:t>
            </a:r>
          </a:p>
          <a:p>
            <a:pPr algn="ctr"/>
            <a:r>
              <a:rPr lang="en-IN" b="1" dirty="0">
                <a:latin typeface="Times New Roman" panose="02020603050405020304" pitchFamily="18" charset="0"/>
                <a:cs typeface="Times New Roman" panose="02020603050405020304" pitchFamily="18" charset="0"/>
              </a:rPr>
              <a:t>PRASAD C R V							4SM20CS050</a:t>
            </a:r>
          </a:p>
          <a:p>
            <a:pPr algn="ctr"/>
            <a:r>
              <a:rPr lang="en-IN" b="1" dirty="0">
                <a:latin typeface="Times New Roman" panose="02020603050405020304" pitchFamily="18" charset="0"/>
                <a:cs typeface="Times New Roman" panose="02020603050405020304" pitchFamily="18" charset="0"/>
              </a:rPr>
              <a:t>RAHUL R C							4SM20CS055</a:t>
            </a:r>
          </a:p>
          <a:p>
            <a:pPr algn="ctr"/>
            <a:r>
              <a:rPr lang="en-IN" b="1" dirty="0">
                <a:latin typeface="Times New Roman" panose="02020603050405020304" pitchFamily="18" charset="0"/>
                <a:cs typeface="Times New Roman" panose="02020603050405020304" pitchFamily="18" charset="0"/>
              </a:rPr>
              <a:t>SANDEEP M N							4SM20CS067</a:t>
            </a:r>
          </a:p>
        </p:txBody>
      </p:sp>
      <p:sp>
        <p:nvSpPr>
          <p:cNvPr id="2" name="TextBox 1">
            <a:extLst>
              <a:ext uri="{FF2B5EF4-FFF2-40B4-BE49-F238E27FC236}">
                <a16:creationId xmlns:a16="http://schemas.microsoft.com/office/drawing/2014/main" id="{1A2371B4-918C-EF68-0815-5CEEA6DDFD96}"/>
              </a:ext>
            </a:extLst>
          </p:cNvPr>
          <p:cNvSpPr txBox="1"/>
          <p:nvPr/>
        </p:nvSpPr>
        <p:spPr>
          <a:xfrm>
            <a:off x="2535011" y="306003"/>
            <a:ext cx="7121957" cy="1477328"/>
          </a:xfrm>
          <a:prstGeom prst="rect">
            <a:avLst/>
          </a:prstGeom>
          <a:noFill/>
        </p:spPr>
        <p:txBody>
          <a:bodyPr wrap="square">
            <a:spAutoFit/>
          </a:bodyPr>
          <a:lstStyle/>
          <a:p>
            <a:pPr algn="ctr"/>
            <a:r>
              <a:rPr lang="en-IN" sz="1600" b="1" dirty="0">
                <a:solidFill>
                  <a:srgbClr val="FF0000"/>
                </a:solidFill>
                <a:latin typeface="Times New Roman" panose="02020603050405020304" pitchFamily="18" charset="0"/>
                <a:cs typeface="Times New Roman" panose="02020603050405020304" pitchFamily="18" charset="0"/>
              </a:rPr>
              <a:t>VISVESVARAYA TECHNOLOGICAL UNIVERSITY </a:t>
            </a:r>
          </a:p>
          <a:p>
            <a:pPr algn="ctr"/>
            <a:r>
              <a:rPr lang="en-IN" sz="1400" dirty="0">
                <a:latin typeface="Times New Roman" panose="02020603050405020304" pitchFamily="18" charset="0"/>
                <a:cs typeface="Times New Roman" panose="02020603050405020304" pitchFamily="18" charset="0"/>
              </a:rPr>
              <a:t>JNANASANGAMA, BELAGAVI -590 014</a:t>
            </a:r>
            <a:endParaRPr lang="en-IN" sz="1600" dirty="0">
              <a:latin typeface="Times New Roman" panose="02020603050405020304" pitchFamily="18" charset="0"/>
              <a:cs typeface="Times New Roman" panose="02020603050405020304" pitchFamily="18" charset="0"/>
            </a:endParaRPr>
          </a:p>
          <a:p>
            <a:pPr algn="ctr"/>
            <a:endParaRPr lang="en-IN" sz="1600" dirty="0">
              <a:latin typeface="Times New Roman" panose="02020603050405020304" pitchFamily="18" charset="0"/>
              <a:cs typeface="Times New Roman" panose="02020603050405020304" pitchFamily="18" charset="0"/>
            </a:endParaRPr>
          </a:p>
          <a:p>
            <a:pPr algn="ctr"/>
            <a:r>
              <a:rPr lang="en-IN" sz="1600" b="1" dirty="0">
                <a:solidFill>
                  <a:srgbClr val="FF0000"/>
                </a:solidFill>
                <a:latin typeface="Times New Roman" panose="02020603050405020304" pitchFamily="18" charset="0"/>
                <a:cs typeface="Times New Roman" panose="02020603050405020304" pitchFamily="18" charset="0"/>
              </a:rPr>
              <a:t>S J M INSTITUTE OF TECHNOLOGY, CHITRADURGA</a:t>
            </a:r>
          </a:p>
          <a:p>
            <a:pPr algn="ctr"/>
            <a:r>
              <a:rPr lang="en-IN" sz="1400" dirty="0">
                <a:latin typeface="Times New Roman" panose="02020603050405020304" pitchFamily="18" charset="0"/>
                <a:cs typeface="Times New Roman" panose="02020603050405020304" pitchFamily="18" charset="0"/>
              </a:rPr>
              <a:t>DEPARTMENT OF COMPUTER SCIENCE &amp; ENGINEERING </a:t>
            </a:r>
          </a:p>
          <a:p>
            <a:pPr algn="ctr"/>
            <a:r>
              <a:rPr lang="en-IN" sz="1400" dirty="0">
                <a:latin typeface="Times New Roman" panose="02020603050405020304" pitchFamily="18" charset="0"/>
                <a:cs typeface="Times New Roman" panose="02020603050405020304" pitchFamily="18" charset="0"/>
              </a:rPr>
              <a:t>2023-2024</a:t>
            </a:r>
          </a:p>
        </p:txBody>
      </p:sp>
    </p:spTree>
    <p:extLst>
      <p:ext uri="{BB962C8B-B14F-4D97-AF65-F5344CB8AC3E}">
        <p14:creationId xmlns:p14="http://schemas.microsoft.com/office/powerpoint/2010/main" val="2059982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40078E-1D54-4C9B-3DAD-CE3FEC639A7A}"/>
              </a:ext>
            </a:extLst>
          </p:cNvPr>
          <p:cNvSpPr txBox="1"/>
          <p:nvPr/>
        </p:nvSpPr>
        <p:spPr>
          <a:xfrm>
            <a:off x="4227102" y="421875"/>
            <a:ext cx="3737796"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IMPLEMENTATION</a:t>
            </a:r>
          </a:p>
        </p:txBody>
      </p:sp>
      <p:sp>
        <p:nvSpPr>
          <p:cNvPr id="11" name="TextBox 10">
            <a:extLst>
              <a:ext uri="{FF2B5EF4-FFF2-40B4-BE49-F238E27FC236}">
                <a16:creationId xmlns:a16="http://schemas.microsoft.com/office/drawing/2014/main" id="{D2CF655C-676F-53E1-8219-138EEF22AE6F}"/>
              </a:ext>
            </a:extLst>
          </p:cNvPr>
          <p:cNvSpPr txBox="1"/>
          <p:nvPr/>
        </p:nvSpPr>
        <p:spPr>
          <a:xfrm>
            <a:off x="475422" y="1333009"/>
            <a:ext cx="11241156" cy="419198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Technologies used: </a:t>
            </a:r>
          </a:p>
          <a:p>
            <a:pPr marL="800100" lvl="1" indent="-342900" algn="just">
              <a:lnSpc>
                <a:spcPct val="150000"/>
              </a:lnSpc>
              <a:buFont typeface="Arial" panose="020B0604020202020204" pitchFamily="34" charset="0"/>
              <a:buChar char="•"/>
            </a:pPr>
            <a:r>
              <a:rPr lang="en-GB" sz="2000" b="0" i="0" dirty="0">
                <a:solidFill>
                  <a:srgbClr val="0D0D0D"/>
                </a:solidFill>
                <a:effectLst/>
                <a:latin typeface="Times New Roman" panose="02020603050405020304" pitchFamily="18" charset="0"/>
                <a:cs typeface="Times New Roman" panose="02020603050405020304" pitchFamily="18" charset="0"/>
              </a:rPr>
              <a:t>Visual Studio Code - IDE for Training &amp; Testing the model.</a:t>
            </a:r>
          </a:p>
          <a:p>
            <a:pPr marL="800100" lvl="1" indent="-342900" algn="just">
              <a:lnSpc>
                <a:spcPct val="150000"/>
              </a:lnSpc>
              <a:buFont typeface="Arial" panose="020B0604020202020204" pitchFamily="34" charset="0"/>
              <a:buChar char="•"/>
            </a:pPr>
            <a:r>
              <a:rPr lang="en-GB" sz="2000" b="0" i="0" dirty="0">
                <a:solidFill>
                  <a:srgbClr val="0D0D0D"/>
                </a:solidFill>
                <a:effectLst/>
                <a:latin typeface="Times New Roman" panose="02020603050405020304" pitchFamily="18" charset="0"/>
                <a:cs typeface="Times New Roman" panose="02020603050405020304" pitchFamily="18" charset="0"/>
              </a:rPr>
              <a:t>Android Studio - IDE for developing android application.</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Programming languages:</a:t>
            </a:r>
          </a:p>
          <a:p>
            <a:pPr marL="800100" lvl="1" indent="-342900" algn="just">
              <a:lnSpc>
                <a:spcPct val="150000"/>
              </a:lnSpc>
              <a:buFont typeface="Arial" panose="020B0604020202020204" pitchFamily="34" charset="0"/>
              <a:buChar char="•"/>
            </a:pPr>
            <a:r>
              <a:rPr lang="en-GB" sz="2000" b="0" i="0" dirty="0">
                <a:solidFill>
                  <a:srgbClr val="0D0D0D"/>
                </a:solidFill>
                <a:effectLst/>
                <a:latin typeface="Times New Roman" panose="02020603050405020304" pitchFamily="18" charset="0"/>
                <a:cs typeface="Times New Roman" panose="02020603050405020304" pitchFamily="18" charset="0"/>
              </a:rPr>
              <a:t>Python - For Training &amp; Testing the model.</a:t>
            </a:r>
          </a:p>
          <a:p>
            <a:pPr marL="800100" lvl="1" indent="-342900" algn="just">
              <a:lnSpc>
                <a:spcPct val="150000"/>
              </a:lnSpc>
              <a:buFont typeface="Arial" panose="020B0604020202020204" pitchFamily="34" charset="0"/>
              <a:buChar char="•"/>
            </a:pPr>
            <a:r>
              <a:rPr lang="en-GB" sz="2000" b="0" i="0" dirty="0">
                <a:solidFill>
                  <a:srgbClr val="0D0D0D"/>
                </a:solidFill>
                <a:effectLst/>
                <a:latin typeface="Times New Roman" panose="02020603050405020304" pitchFamily="18" charset="0"/>
                <a:cs typeface="Times New Roman" panose="02020603050405020304" pitchFamily="18" charset="0"/>
              </a:rPr>
              <a:t>Kotlin - For app development.</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Machine Learning Model: </a:t>
            </a:r>
          </a:p>
          <a:p>
            <a:pPr marL="800100" lvl="1" indent="-342900" algn="just">
              <a:lnSpc>
                <a:spcPct val="150000"/>
              </a:lnSpc>
              <a:buFont typeface="Arial" panose="020B0604020202020204" pitchFamily="34" charset="0"/>
              <a:buChar char="•"/>
            </a:pPr>
            <a:r>
              <a:rPr lang="en-GB" sz="2000" b="0" i="0" dirty="0">
                <a:solidFill>
                  <a:srgbClr val="0D0D0D"/>
                </a:solidFill>
                <a:effectLst/>
                <a:latin typeface="Times New Roman" panose="02020603050405020304" pitchFamily="18" charset="0"/>
                <a:cs typeface="Times New Roman" panose="02020603050405020304" pitchFamily="18" charset="0"/>
              </a:rPr>
              <a:t>Support Vector Machine (SVM) algorithm for the classification of nail diseases based on input images.</a:t>
            </a:r>
            <a:endParaRPr lang="en-US" sz="2000" b="0" i="0" dirty="0">
              <a:solidFill>
                <a:srgbClr val="0D0D0D"/>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52068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40078E-1D54-4C9B-3DAD-CE3FEC639A7A}"/>
              </a:ext>
            </a:extLst>
          </p:cNvPr>
          <p:cNvSpPr txBox="1"/>
          <p:nvPr/>
        </p:nvSpPr>
        <p:spPr>
          <a:xfrm>
            <a:off x="1992213" y="631548"/>
            <a:ext cx="8207573" cy="523220"/>
          </a:xfrm>
          <a:prstGeom prst="rect">
            <a:avLst/>
          </a:prstGeom>
          <a:noFill/>
        </p:spPr>
        <p:txBody>
          <a:bodyPr wrap="square">
            <a:spAutoFit/>
          </a:bodyPr>
          <a:lstStyle/>
          <a:p>
            <a:pPr algn="ctr"/>
            <a:r>
              <a:rPr lang="en-GB" sz="2800" b="1" i="0" dirty="0">
                <a:solidFill>
                  <a:srgbClr val="0D0D0D"/>
                </a:solidFill>
                <a:effectLst/>
                <a:highlight>
                  <a:srgbClr val="FFFFFF"/>
                </a:highlight>
                <a:latin typeface="Times New Roman" panose="02020603050405020304" pitchFamily="18" charset="0"/>
                <a:cs typeface="Times New Roman" panose="02020603050405020304" pitchFamily="18" charset="0"/>
              </a:rPr>
              <a:t>SOFTWARE &amp; HARDWARE REQUIREMENTS</a:t>
            </a:r>
            <a:endParaRPr lang="en-IN" sz="2800" b="1"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52D2380E-112D-6193-69C9-201617960CFE}"/>
              </a:ext>
            </a:extLst>
          </p:cNvPr>
          <p:cNvSpPr txBox="1"/>
          <p:nvPr/>
        </p:nvSpPr>
        <p:spPr>
          <a:xfrm>
            <a:off x="718318" y="1597729"/>
            <a:ext cx="10755362" cy="3662541"/>
          </a:xfrm>
          <a:prstGeom prst="rect">
            <a:avLst/>
          </a:prstGeom>
          <a:noFill/>
        </p:spPr>
        <p:txBody>
          <a:bodyPr wrap="square" rtlCol="0">
            <a:spAutoFit/>
          </a:bodyPr>
          <a:lstStyle/>
          <a:p>
            <a:pPr marL="342900" indent="-342900" algn="just">
              <a:buFont typeface="Wingdings" panose="05000000000000000000" pitchFamily="2" charset="2"/>
              <a:buChar char="Ø"/>
            </a:pPr>
            <a:r>
              <a:rPr lang="en-GB" sz="2000" b="1" i="0" dirty="0">
                <a:solidFill>
                  <a:srgbClr val="222222"/>
                </a:solidFill>
                <a:effectLst/>
                <a:latin typeface="Times New Roman" panose="02020603050405020304" pitchFamily="18" charset="0"/>
                <a:cs typeface="Times New Roman" panose="02020603050405020304" pitchFamily="18" charset="0"/>
              </a:rPr>
              <a:t>For development:</a:t>
            </a:r>
          </a:p>
          <a:p>
            <a:pPr marL="800100" lvl="1" indent="-342900" algn="just">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Operating system: Windows 10/11</a:t>
            </a:r>
          </a:p>
          <a:p>
            <a:pPr marL="800100" lvl="1" indent="-342900" algn="just">
              <a:buFont typeface="Arial" panose="020B0604020202020204" pitchFamily="34" charset="0"/>
              <a:buChar char="•"/>
            </a:pPr>
            <a:r>
              <a:rPr lang="en-GB" sz="2000" dirty="0">
                <a:solidFill>
                  <a:srgbClr val="222222"/>
                </a:solidFill>
                <a:latin typeface="Times New Roman" panose="02020603050405020304" pitchFamily="18" charset="0"/>
                <a:cs typeface="Times New Roman" panose="02020603050405020304" pitchFamily="18" charset="0"/>
              </a:rPr>
              <a:t>Development environment: Android Studio &amp; Visual Studio Code</a:t>
            </a:r>
          </a:p>
          <a:p>
            <a:pPr marL="800100" lvl="1" indent="-342900" algn="just">
              <a:buFont typeface="Arial" panose="020B0604020202020204" pitchFamily="34" charset="0"/>
              <a:buChar char="•"/>
            </a:pPr>
            <a:r>
              <a:rPr lang="en-GB" sz="2000" dirty="0">
                <a:solidFill>
                  <a:srgbClr val="222222"/>
                </a:solidFill>
                <a:latin typeface="Times New Roman" panose="02020603050405020304" pitchFamily="18" charset="0"/>
                <a:cs typeface="Times New Roman" panose="02020603050405020304" pitchFamily="18" charset="0"/>
              </a:rPr>
              <a:t>Processor: Minimum Intel i3 11</a:t>
            </a:r>
            <a:r>
              <a:rPr lang="en-GB" sz="2000" baseline="30000" dirty="0">
                <a:solidFill>
                  <a:srgbClr val="222222"/>
                </a:solidFill>
                <a:latin typeface="Times New Roman" panose="02020603050405020304" pitchFamily="18" charset="0"/>
                <a:cs typeface="Times New Roman" panose="02020603050405020304" pitchFamily="18" charset="0"/>
              </a:rPr>
              <a:t>th</a:t>
            </a:r>
            <a:r>
              <a:rPr lang="en-GB" sz="2000" dirty="0">
                <a:solidFill>
                  <a:srgbClr val="222222"/>
                </a:solidFill>
                <a:latin typeface="Times New Roman" panose="02020603050405020304" pitchFamily="18" charset="0"/>
                <a:cs typeface="Times New Roman" panose="02020603050405020304" pitchFamily="18" charset="0"/>
              </a:rPr>
              <a:t> gen</a:t>
            </a:r>
          </a:p>
          <a:p>
            <a:pPr marL="800100" lvl="1" indent="-342900" algn="just">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RAM: Minimum 8GB</a:t>
            </a:r>
          </a:p>
          <a:p>
            <a:pPr marL="800100" lvl="1" indent="-342900" algn="just">
              <a:buFont typeface="Arial" panose="020B0604020202020204" pitchFamily="34" charset="0"/>
              <a:buChar char="•"/>
            </a:pPr>
            <a:r>
              <a:rPr lang="en-GB" sz="2000" dirty="0">
                <a:solidFill>
                  <a:srgbClr val="222222"/>
                </a:solidFill>
                <a:latin typeface="Times New Roman" panose="02020603050405020304" pitchFamily="18" charset="0"/>
                <a:cs typeface="Times New Roman" panose="02020603050405020304" pitchFamily="18" charset="0"/>
              </a:rPr>
              <a:t>Storage: Minimum 15GB of free space</a:t>
            </a:r>
          </a:p>
          <a:p>
            <a:pPr marL="342900" indent="-342900" algn="just">
              <a:buFont typeface="Arial" panose="020B0604020202020204" pitchFamily="34" charset="0"/>
              <a:buChar char="•"/>
            </a:pPr>
            <a:endParaRPr lang="en-GB" sz="2400" b="0" i="0" dirty="0">
              <a:solidFill>
                <a:srgbClr val="222222"/>
              </a:solidFill>
              <a:effectLst/>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Ø"/>
            </a:pPr>
            <a:r>
              <a:rPr lang="en-GB" sz="2000" b="1" dirty="0">
                <a:solidFill>
                  <a:srgbClr val="222222"/>
                </a:solidFill>
                <a:latin typeface="Times New Roman" panose="02020603050405020304" pitchFamily="18" charset="0"/>
                <a:cs typeface="Times New Roman" panose="02020603050405020304" pitchFamily="18" charset="0"/>
              </a:rPr>
              <a:t>At User-End:</a:t>
            </a:r>
          </a:p>
          <a:p>
            <a:pPr marL="800100" lvl="1" indent="-342900" algn="just">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Smartphone with camera</a:t>
            </a:r>
          </a:p>
          <a:p>
            <a:pPr marL="800100" lvl="1" indent="-342900" algn="just">
              <a:buFont typeface="Arial" panose="020B0604020202020204" pitchFamily="34" charset="0"/>
              <a:buChar char="•"/>
            </a:pPr>
            <a:r>
              <a:rPr lang="en-GB" sz="2000" dirty="0">
                <a:solidFill>
                  <a:srgbClr val="222222"/>
                </a:solidFill>
                <a:latin typeface="Times New Roman" panose="02020603050405020304" pitchFamily="18" charset="0"/>
                <a:cs typeface="Times New Roman" panose="02020603050405020304" pitchFamily="18" charset="0"/>
              </a:rPr>
              <a:t>Operating system: Android 7 &amp; above</a:t>
            </a:r>
          </a:p>
          <a:p>
            <a:pPr marL="800100" lvl="1" indent="-342900" algn="just">
              <a:buFont typeface="Arial" panose="020B0604020202020204" pitchFamily="34" charset="0"/>
              <a:buChar char="•"/>
            </a:pPr>
            <a:r>
              <a:rPr lang="en-GB" sz="2000" b="0" i="0" dirty="0">
                <a:solidFill>
                  <a:srgbClr val="222222"/>
                </a:solidFill>
                <a:effectLst/>
                <a:latin typeface="Times New Roman" panose="02020603050405020304" pitchFamily="18" charset="0"/>
                <a:cs typeface="Times New Roman" panose="02020603050405020304" pitchFamily="18" charset="0"/>
              </a:rPr>
              <a:t>RAM: </a:t>
            </a:r>
            <a:r>
              <a:rPr lang="en-GB" sz="2000" dirty="0">
                <a:solidFill>
                  <a:srgbClr val="222222"/>
                </a:solidFill>
                <a:latin typeface="Times New Roman" panose="02020603050405020304" pitchFamily="18" charset="0"/>
                <a:cs typeface="Times New Roman" panose="02020603050405020304" pitchFamily="18" charset="0"/>
              </a:rPr>
              <a:t>Minimum 2GB</a:t>
            </a:r>
          </a:p>
        </p:txBody>
      </p:sp>
    </p:spTree>
    <p:extLst>
      <p:ext uri="{BB962C8B-B14F-4D97-AF65-F5344CB8AC3E}">
        <p14:creationId xmlns:p14="http://schemas.microsoft.com/office/powerpoint/2010/main" val="246097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40078E-1D54-4C9B-3DAD-CE3FEC639A7A}"/>
              </a:ext>
            </a:extLst>
          </p:cNvPr>
          <p:cNvSpPr txBox="1"/>
          <p:nvPr/>
        </p:nvSpPr>
        <p:spPr>
          <a:xfrm>
            <a:off x="4770880" y="509688"/>
            <a:ext cx="2650238"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FLOWCHART</a:t>
            </a:r>
          </a:p>
        </p:txBody>
      </p:sp>
      <p:sp>
        <p:nvSpPr>
          <p:cNvPr id="4" name="TextBox 3">
            <a:extLst>
              <a:ext uri="{FF2B5EF4-FFF2-40B4-BE49-F238E27FC236}">
                <a16:creationId xmlns:a16="http://schemas.microsoft.com/office/drawing/2014/main" id="{29E7FA6F-61B8-DCB5-2A5C-47B853B8733C}"/>
              </a:ext>
            </a:extLst>
          </p:cNvPr>
          <p:cNvSpPr txBox="1"/>
          <p:nvPr/>
        </p:nvSpPr>
        <p:spPr>
          <a:xfrm>
            <a:off x="3762639" y="5825091"/>
            <a:ext cx="4666719"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Fig 1: Flow of our project development</a:t>
            </a:r>
          </a:p>
        </p:txBody>
      </p:sp>
      <p:pic>
        <p:nvPicPr>
          <p:cNvPr id="6" name="Picture 5">
            <a:extLst>
              <a:ext uri="{FF2B5EF4-FFF2-40B4-BE49-F238E27FC236}">
                <a16:creationId xmlns:a16="http://schemas.microsoft.com/office/drawing/2014/main" id="{A3534554-B7C5-C4F3-3FDB-65E3BE8C6F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1309" y="1358331"/>
            <a:ext cx="8369381" cy="4141337"/>
          </a:xfrm>
          <a:prstGeom prst="rect">
            <a:avLst/>
          </a:prstGeom>
        </p:spPr>
      </p:pic>
    </p:spTree>
    <p:extLst>
      <p:ext uri="{BB962C8B-B14F-4D97-AF65-F5344CB8AC3E}">
        <p14:creationId xmlns:p14="http://schemas.microsoft.com/office/powerpoint/2010/main" val="2257076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40078E-1D54-4C9B-3DAD-CE3FEC639A7A}"/>
              </a:ext>
            </a:extLst>
          </p:cNvPr>
          <p:cNvSpPr txBox="1"/>
          <p:nvPr/>
        </p:nvSpPr>
        <p:spPr>
          <a:xfrm>
            <a:off x="4313957" y="263609"/>
            <a:ext cx="3201038"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SYSTEM DESIGN</a:t>
            </a:r>
          </a:p>
        </p:txBody>
      </p:sp>
      <p:pic>
        <p:nvPicPr>
          <p:cNvPr id="3" name="Picture 2">
            <a:extLst>
              <a:ext uri="{FF2B5EF4-FFF2-40B4-BE49-F238E27FC236}">
                <a16:creationId xmlns:a16="http://schemas.microsoft.com/office/drawing/2014/main" id="{B94BE165-B4A6-2E1F-1ECF-EA9154F53C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078" y="982558"/>
            <a:ext cx="10442797" cy="4892884"/>
          </a:xfrm>
          <a:prstGeom prst="rect">
            <a:avLst/>
          </a:prstGeom>
        </p:spPr>
      </p:pic>
      <p:sp>
        <p:nvSpPr>
          <p:cNvPr id="4" name="TextBox 3">
            <a:extLst>
              <a:ext uri="{FF2B5EF4-FFF2-40B4-BE49-F238E27FC236}">
                <a16:creationId xmlns:a16="http://schemas.microsoft.com/office/drawing/2014/main" id="{29E7FA6F-61B8-DCB5-2A5C-47B853B8733C}"/>
              </a:ext>
            </a:extLst>
          </p:cNvPr>
          <p:cNvSpPr txBox="1"/>
          <p:nvPr/>
        </p:nvSpPr>
        <p:spPr>
          <a:xfrm>
            <a:off x="3689838" y="5875442"/>
            <a:ext cx="4812324" cy="400110"/>
          </a:xfrm>
          <a:prstGeom prst="rect">
            <a:avLst/>
          </a:prstGeom>
          <a:noFill/>
        </p:spPr>
        <p:txBody>
          <a:bodyPr wrap="square">
            <a:spAutoFit/>
          </a:bodyPr>
          <a:lstStyle/>
          <a:p>
            <a:r>
              <a:rPr lang="en-IN" sz="2000" b="1" dirty="0">
                <a:latin typeface="Times New Roman" panose="02020603050405020304" pitchFamily="18" charset="0"/>
                <a:cs typeface="Times New Roman" panose="02020603050405020304" pitchFamily="18" charset="0"/>
              </a:rPr>
              <a:t>Fig 2: Architecture of Android Application</a:t>
            </a:r>
          </a:p>
        </p:txBody>
      </p:sp>
    </p:spTree>
    <p:extLst>
      <p:ext uri="{BB962C8B-B14F-4D97-AF65-F5344CB8AC3E}">
        <p14:creationId xmlns:p14="http://schemas.microsoft.com/office/powerpoint/2010/main" val="1280508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1128A2-7719-69FE-EF5A-D83912650B44}"/>
              </a:ext>
            </a:extLst>
          </p:cNvPr>
          <p:cNvSpPr txBox="1"/>
          <p:nvPr/>
        </p:nvSpPr>
        <p:spPr>
          <a:xfrm>
            <a:off x="4927358" y="327675"/>
            <a:ext cx="2337284"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SNAPSHOTS</a:t>
            </a:r>
          </a:p>
        </p:txBody>
      </p:sp>
      <p:pic>
        <p:nvPicPr>
          <p:cNvPr id="12" name="Picture 11">
            <a:extLst>
              <a:ext uri="{FF2B5EF4-FFF2-40B4-BE49-F238E27FC236}">
                <a16:creationId xmlns:a16="http://schemas.microsoft.com/office/drawing/2014/main" id="{DFE4D0C3-117F-A169-6420-C5CD120EED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5035" y="1293439"/>
            <a:ext cx="5078863" cy="4271121"/>
          </a:xfrm>
          <a:prstGeom prst="rect">
            <a:avLst/>
          </a:prstGeom>
        </p:spPr>
      </p:pic>
      <p:pic>
        <p:nvPicPr>
          <p:cNvPr id="14" name="Picture 13">
            <a:extLst>
              <a:ext uri="{FF2B5EF4-FFF2-40B4-BE49-F238E27FC236}">
                <a16:creationId xmlns:a16="http://schemas.microsoft.com/office/drawing/2014/main" id="{BA1189C9-678F-B4AC-7486-EF905AB23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8104" y="1285818"/>
            <a:ext cx="5105533" cy="4278742"/>
          </a:xfrm>
          <a:prstGeom prst="rect">
            <a:avLst/>
          </a:prstGeom>
        </p:spPr>
      </p:pic>
      <p:sp>
        <p:nvSpPr>
          <p:cNvPr id="16" name="TextBox 15">
            <a:extLst>
              <a:ext uri="{FF2B5EF4-FFF2-40B4-BE49-F238E27FC236}">
                <a16:creationId xmlns:a16="http://schemas.microsoft.com/office/drawing/2014/main" id="{28EBE94E-5B23-CE77-8E94-EB7EB582DBFF}"/>
              </a:ext>
            </a:extLst>
          </p:cNvPr>
          <p:cNvSpPr txBox="1"/>
          <p:nvPr/>
        </p:nvSpPr>
        <p:spPr>
          <a:xfrm>
            <a:off x="1702275" y="5845595"/>
            <a:ext cx="3304382" cy="707886"/>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Fig 3: Design &amp; blue print of </a:t>
            </a:r>
          </a:p>
          <a:p>
            <a:pPr algn="ctr"/>
            <a:r>
              <a:rPr lang="en-IN" sz="2000" b="1" dirty="0">
                <a:latin typeface="Times New Roman" panose="02020603050405020304" pitchFamily="18" charset="0"/>
                <a:cs typeface="Times New Roman" panose="02020603050405020304" pitchFamily="18" charset="0"/>
              </a:rPr>
              <a:t>INITIAL SCREEN</a:t>
            </a:r>
          </a:p>
        </p:txBody>
      </p:sp>
      <p:sp>
        <p:nvSpPr>
          <p:cNvPr id="18" name="TextBox 17">
            <a:extLst>
              <a:ext uri="{FF2B5EF4-FFF2-40B4-BE49-F238E27FC236}">
                <a16:creationId xmlns:a16="http://schemas.microsoft.com/office/drawing/2014/main" id="{E334523D-E573-3CC2-98DE-0683807CE210}"/>
              </a:ext>
            </a:extLst>
          </p:cNvPr>
          <p:cNvSpPr txBox="1"/>
          <p:nvPr/>
        </p:nvSpPr>
        <p:spPr>
          <a:xfrm>
            <a:off x="7185343" y="5822439"/>
            <a:ext cx="3304382" cy="707886"/>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Fig 4: Design &amp; blue print of </a:t>
            </a:r>
          </a:p>
          <a:p>
            <a:pPr algn="ctr"/>
            <a:r>
              <a:rPr lang="en-IN" sz="2000" b="1" dirty="0">
                <a:latin typeface="Times New Roman" panose="02020603050405020304" pitchFamily="18" charset="0"/>
                <a:cs typeface="Times New Roman" panose="02020603050405020304" pitchFamily="18" charset="0"/>
              </a:rPr>
              <a:t>SIGN IN SCREEN</a:t>
            </a:r>
          </a:p>
        </p:txBody>
      </p:sp>
    </p:spTree>
    <p:extLst>
      <p:ext uri="{BB962C8B-B14F-4D97-AF65-F5344CB8AC3E}">
        <p14:creationId xmlns:p14="http://schemas.microsoft.com/office/powerpoint/2010/main" val="3549383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BF8B3F-6B1E-E60A-B8BD-CB4B6A0ACB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9818" y="1285818"/>
            <a:ext cx="5097913" cy="4278742"/>
          </a:xfrm>
          <a:prstGeom prst="rect">
            <a:avLst/>
          </a:prstGeom>
        </p:spPr>
      </p:pic>
      <p:pic>
        <p:nvPicPr>
          <p:cNvPr id="9" name="Picture 8">
            <a:extLst>
              <a:ext uri="{FF2B5EF4-FFF2-40B4-BE49-F238E27FC236}">
                <a16:creationId xmlns:a16="http://schemas.microsoft.com/office/drawing/2014/main" id="{815B7A48-666D-7459-533F-7248EB063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787" y="1285818"/>
            <a:ext cx="5086483" cy="4271121"/>
          </a:xfrm>
          <a:prstGeom prst="rect">
            <a:avLst/>
          </a:prstGeom>
        </p:spPr>
      </p:pic>
      <p:sp>
        <p:nvSpPr>
          <p:cNvPr id="5" name="TextBox 4">
            <a:extLst>
              <a:ext uri="{FF2B5EF4-FFF2-40B4-BE49-F238E27FC236}">
                <a16:creationId xmlns:a16="http://schemas.microsoft.com/office/drawing/2014/main" id="{E81380BC-81BB-673C-635E-7F2B243AD3F1}"/>
              </a:ext>
            </a:extLst>
          </p:cNvPr>
          <p:cNvSpPr txBox="1"/>
          <p:nvPr/>
        </p:nvSpPr>
        <p:spPr>
          <a:xfrm>
            <a:off x="427930" y="298647"/>
            <a:ext cx="138635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Cont.…</a:t>
            </a:r>
          </a:p>
        </p:txBody>
      </p:sp>
      <p:sp>
        <p:nvSpPr>
          <p:cNvPr id="6" name="TextBox 5">
            <a:extLst>
              <a:ext uri="{FF2B5EF4-FFF2-40B4-BE49-F238E27FC236}">
                <a16:creationId xmlns:a16="http://schemas.microsoft.com/office/drawing/2014/main" id="{9649893E-0652-CB2F-84F4-0E00865173C2}"/>
              </a:ext>
            </a:extLst>
          </p:cNvPr>
          <p:cNvSpPr txBox="1"/>
          <p:nvPr/>
        </p:nvSpPr>
        <p:spPr>
          <a:xfrm>
            <a:off x="1702275" y="5845595"/>
            <a:ext cx="3304382" cy="707886"/>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Fig 5: Design &amp; blue print of </a:t>
            </a:r>
          </a:p>
          <a:p>
            <a:pPr algn="ctr"/>
            <a:r>
              <a:rPr lang="en-IN" sz="2000" b="1" dirty="0">
                <a:latin typeface="Times New Roman" panose="02020603050405020304" pitchFamily="18" charset="0"/>
                <a:cs typeface="Times New Roman" panose="02020603050405020304" pitchFamily="18" charset="0"/>
              </a:rPr>
              <a:t>REISTER SCREEN</a:t>
            </a:r>
          </a:p>
        </p:txBody>
      </p:sp>
      <p:sp>
        <p:nvSpPr>
          <p:cNvPr id="8" name="TextBox 7">
            <a:extLst>
              <a:ext uri="{FF2B5EF4-FFF2-40B4-BE49-F238E27FC236}">
                <a16:creationId xmlns:a16="http://schemas.microsoft.com/office/drawing/2014/main" id="{926870BF-055B-F2C0-10B8-9E26A2516737}"/>
              </a:ext>
            </a:extLst>
          </p:cNvPr>
          <p:cNvSpPr txBox="1"/>
          <p:nvPr/>
        </p:nvSpPr>
        <p:spPr>
          <a:xfrm>
            <a:off x="7256065" y="5841933"/>
            <a:ext cx="3545417" cy="707886"/>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Fig 6: Design &amp; blue print of </a:t>
            </a:r>
          </a:p>
          <a:p>
            <a:pPr algn="ctr"/>
            <a:r>
              <a:rPr lang="en-IN" sz="2000" b="1" dirty="0">
                <a:latin typeface="Times New Roman" panose="02020603050405020304" pitchFamily="18" charset="0"/>
                <a:cs typeface="Times New Roman" panose="02020603050405020304" pitchFamily="18" charset="0"/>
              </a:rPr>
              <a:t>IMAGE CAPTURE SCREEN</a:t>
            </a:r>
          </a:p>
        </p:txBody>
      </p:sp>
    </p:spTree>
    <p:extLst>
      <p:ext uri="{BB962C8B-B14F-4D97-AF65-F5344CB8AC3E}">
        <p14:creationId xmlns:p14="http://schemas.microsoft.com/office/powerpoint/2010/main" val="14949273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7D7734F-74D5-FDE2-F2ED-3E8FF7C291AB}"/>
              </a:ext>
            </a:extLst>
          </p:cNvPr>
          <p:cNvPicPr>
            <a:picLocks noChangeAspect="1"/>
          </p:cNvPicPr>
          <p:nvPr/>
        </p:nvPicPr>
        <p:blipFill rotWithShape="1">
          <a:blip r:embed="rId2">
            <a:extLst>
              <a:ext uri="{28A0092B-C50C-407E-A947-70E740481C1C}">
                <a14:useLocalDpi xmlns:a14="http://schemas.microsoft.com/office/drawing/2010/main" val="0"/>
              </a:ext>
            </a:extLst>
          </a:blip>
          <a:srcRect t="3095" b="5613"/>
          <a:stretch/>
        </p:blipFill>
        <p:spPr>
          <a:xfrm>
            <a:off x="2124312" y="821867"/>
            <a:ext cx="2460308" cy="4869543"/>
          </a:xfrm>
          <a:prstGeom prst="rect">
            <a:avLst/>
          </a:prstGeom>
        </p:spPr>
      </p:pic>
      <p:pic>
        <p:nvPicPr>
          <p:cNvPr id="7" name="Picture 6">
            <a:extLst>
              <a:ext uri="{FF2B5EF4-FFF2-40B4-BE49-F238E27FC236}">
                <a16:creationId xmlns:a16="http://schemas.microsoft.com/office/drawing/2014/main" id="{15C4C653-F59E-FC36-F4DD-117152B7CF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237" y="609599"/>
            <a:ext cx="2460308" cy="5334000"/>
          </a:xfrm>
          <a:prstGeom prst="rect">
            <a:avLst/>
          </a:prstGeom>
        </p:spPr>
      </p:pic>
      <p:pic>
        <p:nvPicPr>
          <p:cNvPr id="9" name="Picture 8">
            <a:extLst>
              <a:ext uri="{FF2B5EF4-FFF2-40B4-BE49-F238E27FC236}">
                <a16:creationId xmlns:a16="http://schemas.microsoft.com/office/drawing/2014/main" id="{4C56366D-A52A-26C9-9F59-28E47648F070}"/>
              </a:ext>
            </a:extLst>
          </p:cNvPr>
          <p:cNvPicPr>
            <a:picLocks noChangeAspect="1"/>
          </p:cNvPicPr>
          <p:nvPr/>
        </p:nvPicPr>
        <p:blipFill rotWithShape="1">
          <a:blip r:embed="rId4">
            <a:extLst>
              <a:ext uri="{28A0092B-C50C-407E-A947-70E740481C1C}">
                <a14:useLocalDpi xmlns:a14="http://schemas.microsoft.com/office/drawing/2010/main" val="0"/>
              </a:ext>
            </a:extLst>
          </a:blip>
          <a:srcRect l="52172"/>
          <a:stretch/>
        </p:blipFill>
        <p:spPr>
          <a:xfrm>
            <a:off x="8732545" y="609599"/>
            <a:ext cx="3023577" cy="5303658"/>
          </a:xfrm>
          <a:prstGeom prst="rect">
            <a:avLst/>
          </a:prstGeom>
        </p:spPr>
      </p:pic>
      <p:sp>
        <p:nvSpPr>
          <p:cNvPr id="10" name="TextBox 9">
            <a:extLst>
              <a:ext uri="{FF2B5EF4-FFF2-40B4-BE49-F238E27FC236}">
                <a16:creationId xmlns:a16="http://schemas.microsoft.com/office/drawing/2014/main" id="{5D83CC05-FEEA-2FE1-34E5-56E938154EB1}"/>
              </a:ext>
            </a:extLst>
          </p:cNvPr>
          <p:cNvSpPr txBox="1"/>
          <p:nvPr/>
        </p:nvSpPr>
        <p:spPr>
          <a:xfrm>
            <a:off x="427930" y="298647"/>
            <a:ext cx="138635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Cont.…</a:t>
            </a:r>
          </a:p>
        </p:txBody>
      </p:sp>
      <p:sp>
        <p:nvSpPr>
          <p:cNvPr id="11" name="TextBox 10">
            <a:extLst>
              <a:ext uri="{FF2B5EF4-FFF2-40B4-BE49-F238E27FC236}">
                <a16:creationId xmlns:a16="http://schemas.microsoft.com/office/drawing/2014/main" id="{E73487F3-8064-93B4-EC2A-01B166D68D37}"/>
              </a:ext>
            </a:extLst>
          </p:cNvPr>
          <p:cNvSpPr txBox="1"/>
          <p:nvPr/>
        </p:nvSpPr>
        <p:spPr>
          <a:xfrm>
            <a:off x="1702275" y="5913257"/>
            <a:ext cx="3304382" cy="400110"/>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Fig 7: CAMERA PREVIEW</a:t>
            </a:r>
          </a:p>
        </p:txBody>
      </p:sp>
      <p:sp>
        <p:nvSpPr>
          <p:cNvPr id="12" name="TextBox 11">
            <a:extLst>
              <a:ext uri="{FF2B5EF4-FFF2-40B4-BE49-F238E27FC236}">
                <a16:creationId xmlns:a16="http://schemas.microsoft.com/office/drawing/2014/main" id="{4E5A72E7-9B33-B81C-63EC-BEA9E4606B8C}"/>
              </a:ext>
            </a:extLst>
          </p:cNvPr>
          <p:cNvSpPr txBox="1"/>
          <p:nvPr/>
        </p:nvSpPr>
        <p:spPr>
          <a:xfrm>
            <a:off x="7080354" y="5959424"/>
            <a:ext cx="3304382" cy="707886"/>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Fig 8: Design &amp; blue print of </a:t>
            </a:r>
          </a:p>
          <a:p>
            <a:pPr algn="ctr"/>
            <a:r>
              <a:rPr lang="en-IN" sz="2000" b="1" dirty="0">
                <a:latin typeface="Times New Roman" panose="02020603050405020304" pitchFamily="18" charset="0"/>
                <a:cs typeface="Times New Roman" panose="02020603050405020304" pitchFamily="18" charset="0"/>
              </a:rPr>
              <a:t>RESULT SCREEN</a:t>
            </a:r>
          </a:p>
        </p:txBody>
      </p:sp>
    </p:spTree>
    <p:extLst>
      <p:ext uri="{BB962C8B-B14F-4D97-AF65-F5344CB8AC3E}">
        <p14:creationId xmlns:p14="http://schemas.microsoft.com/office/powerpoint/2010/main" val="2260154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8A4596-179A-8658-62EB-07D6CA523CCD}"/>
              </a:ext>
            </a:extLst>
          </p:cNvPr>
          <p:cNvSpPr txBox="1"/>
          <p:nvPr/>
        </p:nvSpPr>
        <p:spPr>
          <a:xfrm>
            <a:off x="427930" y="298647"/>
            <a:ext cx="1386356"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Cont.…</a:t>
            </a:r>
          </a:p>
        </p:txBody>
      </p:sp>
      <p:sp>
        <p:nvSpPr>
          <p:cNvPr id="5" name="TextBox 4">
            <a:extLst>
              <a:ext uri="{FF2B5EF4-FFF2-40B4-BE49-F238E27FC236}">
                <a16:creationId xmlns:a16="http://schemas.microsoft.com/office/drawing/2014/main" id="{3C453711-9149-A8C0-7F8E-4EBBB2F58DD0}"/>
              </a:ext>
            </a:extLst>
          </p:cNvPr>
          <p:cNvSpPr txBox="1"/>
          <p:nvPr/>
        </p:nvSpPr>
        <p:spPr>
          <a:xfrm>
            <a:off x="718319" y="957067"/>
            <a:ext cx="10755362" cy="400110"/>
          </a:xfrm>
          <a:prstGeom prst="rect">
            <a:avLst/>
          </a:prstGeom>
          <a:noFill/>
        </p:spPr>
        <p:txBody>
          <a:bodyPr wrap="square" rtlCol="0">
            <a:spAutoFit/>
          </a:bodyPr>
          <a:lstStyle/>
          <a:p>
            <a:pPr marL="342900" indent="-342900" algn="just">
              <a:buFont typeface="Wingdings" panose="05000000000000000000" pitchFamily="2" charset="2"/>
              <a:buChar char="Ø"/>
            </a:pPr>
            <a:r>
              <a:rPr lang="en-GB" sz="2000" b="1" dirty="0">
                <a:solidFill>
                  <a:srgbClr val="222222"/>
                </a:solidFill>
                <a:latin typeface="Times New Roman" panose="02020603050405020304" pitchFamily="18" charset="0"/>
                <a:cs typeface="Times New Roman" panose="02020603050405020304" pitchFamily="18" charset="0"/>
              </a:rPr>
              <a:t>Some of the Sample dataset used for training the model:</a:t>
            </a:r>
            <a:endParaRPr lang="en-GB" sz="2000" b="1" i="0" dirty="0">
              <a:solidFill>
                <a:srgbClr val="222222"/>
              </a:solidFill>
              <a:effectLst/>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B955391-C460-A573-CEE5-C6CFAFF753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42495" y="1716137"/>
            <a:ext cx="2517729" cy="4032461"/>
          </a:xfrm>
          <a:prstGeom prst="rect">
            <a:avLst/>
          </a:prstGeom>
        </p:spPr>
      </p:pic>
      <p:pic>
        <p:nvPicPr>
          <p:cNvPr id="9" name="Picture 8">
            <a:extLst>
              <a:ext uri="{FF2B5EF4-FFF2-40B4-BE49-F238E27FC236}">
                <a16:creationId xmlns:a16="http://schemas.microsoft.com/office/drawing/2014/main" id="{CA0ABB69-4C52-8E9B-8155-AB67AB5F35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1382" y="1671382"/>
            <a:ext cx="2534457" cy="4022948"/>
          </a:xfrm>
          <a:prstGeom prst="rect">
            <a:avLst/>
          </a:prstGeom>
        </p:spPr>
      </p:pic>
      <p:pic>
        <p:nvPicPr>
          <p:cNvPr id="11" name="Picture 10">
            <a:extLst>
              <a:ext uri="{FF2B5EF4-FFF2-40B4-BE49-F238E27FC236}">
                <a16:creationId xmlns:a16="http://schemas.microsoft.com/office/drawing/2014/main" id="{F14081DC-7E25-DECB-4B59-1686760CB9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3817" y="1716137"/>
            <a:ext cx="2467520" cy="3933439"/>
          </a:xfrm>
          <a:prstGeom prst="rect">
            <a:avLst/>
          </a:prstGeom>
        </p:spPr>
      </p:pic>
      <p:sp>
        <p:nvSpPr>
          <p:cNvPr id="12" name="TextBox 11">
            <a:extLst>
              <a:ext uri="{FF2B5EF4-FFF2-40B4-BE49-F238E27FC236}">
                <a16:creationId xmlns:a16="http://schemas.microsoft.com/office/drawing/2014/main" id="{F0D17D2A-F630-6D5E-5888-8849278C2859}"/>
              </a:ext>
            </a:extLst>
          </p:cNvPr>
          <p:cNvSpPr txBox="1"/>
          <p:nvPr/>
        </p:nvSpPr>
        <p:spPr>
          <a:xfrm>
            <a:off x="1045386" y="5808480"/>
            <a:ext cx="3304382" cy="400110"/>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Fig 9: Clubbing</a:t>
            </a:r>
          </a:p>
        </p:txBody>
      </p:sp>
      <p:sp>
        <p:nvSpPr>
          <p:cNvPr id="13" name="TextBox 12">
            <a:extLst>
              <a:ext uri="{FF2B5EF4-FFF2-40B4-BE49-F238E27FC236}">
                <a16:creationId xmlns:a16="http://schemas.microsoft.com/office/drawing/2014/main" id="{FB52C065-A763-D27A-AE95-C16406D758E6}"/>
              </a:ext>
            </a:extLst>
          </p:cNvPr>
          <p:cNvSpPr txBox="1"/>
          <p:nvPr/>
        </p:nvSpPr>
        <p:spPr>
          <a:xfrm>
            <a:off x="4443809" y="5808480"/>
            <a:ext cx="3304382" cy="707886"/>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Fig 10: Acral Lentiginous Melanoma</a:t>
            </a:r>
          </a:p>
        </p:txBody>
      </p:sp>
      <p:sp>
        <p:nvSpPr>
          <p:cNvPr id="14" name="TextBox 13">
            <a:extLst>
              <a:ext uri="{FF2B5EF4-FFF2-40B4-BE49-F238E27FC236}">
                <a16:creationId xmlns:a16="http://schemas.microsoft.com/office/drawing/2014/main" id="{5B3B5101-8987-194F-4278-BD90B488584E}"/>
              </a:ext>
            </a:extLst>
          </p:cNvPr>
          <p:cNvSpPr txBox="1"/>
          <p:nvPr/>
        </p:nvSpPr>
        <p:spPr>
          <a:xfrm>
            <a:off x="7886419" y="5808480"/>
            <a:ext cx="3304382" cy="400110"/>
          </a:xfrm>
          <a:prstGeom prst="rect">
            <a:avLst/>
          </a:prstGeom>
          <a:noFill/>
        </p:spPr>
        <p:txBody>
          <a:bodyPr wrap="square">
            <a:spAutoFit/>
          </a:bodyPr>
          <a:lstStyle/>
          <a:p>
            <a:pPr algn="ctr"/>
            <a:r>
              <a:rPr lang="en-IN" sz="2000" b="1" dirty="0">
                <a:latin typeface="Times New Roman" panose="02020603050405020304" pitchFamily="18" charset="0"/>
                <a:cs typeface="Times New Roman" panose="02020603050405020304" pitchFamily="18" charset="0"/>
              </a:rPr>
              <a:t>Fig 11: Onychogryphosis</a:t>
            </a:r>
          </a:p>
        </p:txBody>
      </p:sp>
    </p:spTree>
    <p:extLst>
      <p:ext uri="{BB962C8B-B14F-4D97-AF65-F5344CB8AC3E}">
        <p14:creationId xmlns:p14="http://schemas.microsoft.com/office/powerpoint/2010/main" val="11233014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2ABAA-810D-5EF3-721C-39D9FF866B1B}"/>
              </a:ext>
            </a:extLst>
          </p:cNvPr>
          <p:cNvSpPr txBox="1"/>
          <p:nvPr/>
        </p:nvSpPr>
        <p:spPr>
          <a:xfrm>
            <a:off x="4770880" y="515512"/>
            <a:ext cx="2650238"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LIMITATIONS</a:t>
            </a:r>
          </a:p>
        </p:txBody>
      </p:sp>
      <p:sp>
        <p:nvSpPr>
          <p:cNvPr id="5" name="TextBox 4">
            <a:extLst>
              <a:ext uri="{FF2B5EF4-FFF2-40B4-BE49-F238E27FC236}">
                <a16:creationId xmlns:a16="http://schemas.microsoft.com/office/drawing/2014/main" id="{C75966F4-CBAE-F991-385D-B2AA2176AE67}"/>
              </a:ext>
            </a:extLst>
          </p:cNvPr>
          <p:cNvSpPr txBox="1"/>
          <p:nvPr/>
        </p:nvSpPr>
        <p:spPr>
          <a:xfrm>
            <a:off x="475421" y="1333009"/>
            <a:ext cx="11241156" cy="419198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Limited Image Data: </a:t>
            </a:r>
            <a:r>
              <a:rPr lang="en-GB" sz="2000" b="0" i="0" dirty="0">
                <a:solidFill>
                  <a:srgbClr val="0D0D0D"/>
                </a:solidFill>
                <a:effectLst/>
                <a:latin typeface="Times New Roman" panose="02020603050405020304" pitchFamily="18" charset="0"/>
                <a:cs typeface="Times New Roman" panose="02020603050405020304" pitchFamily="18" charset="0"/>
              </a:rPr>
              <a:t>We used about </a:t>
            </a:r>
            <a:r>
              <a:rPr lang="en-GB" sz="2000" b="1" i="0" dirty="0">
                <a:solidFill>
                  <a:srgbClr val="0D0D0D"/>
                </a:solidFill>
                <a:effectLst/>
                <a:latin typeface="Times New Roman" panose="02020603050405020304" pitchFamily="18" charset="0"/>
                <a:cs typeface="Times New Roman" panose="02020603050405020304" pitchFamily="18" charset="0"/>
              </a:rPr>
              <a:t>400 images </a:t>
            </a:r>
            <a:r>
              <a:rPr lang="en-GB" sz="2000" b="0" i="0" dirty="0">
                <a:solidFill>
                  <a:srgbClr val="0D0D0D"/>
                </a:solidFill>
                <a:effectLst/>
                <a:latin typeface="Times New Roman" panose="02020603050405020304" pitchFamily="18" charset="0"/>
                <a:cs typeface="Times New Roman" panose="02020603050405020304" pitchFamily="18" charset="0"/>
              </a:rPr>
              <a:t>to train the model, but this might not be enough for it to understand all nail problems well. That's why it's only about </a:t>
            </a:r>
            <a:r>
              <a:rPr lang="en-GB" sz="2000" b="1" i="0" dirty="0">
                <a:solidFill>
                  <a:srgbClr val="0D0D0D"/>
                </a:solidFill>
                <a:effectLst/>
                <a:latin typeface="Times New Roman" panose="02020603050405020304" pitchFamily="18" charset="0"/>
                <a:cs typeface="Times New Roman" panose="02020603050405020304" pitchFamily="18" charset="0"/>
              </a:rPr>
              <a:t>44.30% accurate.</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Image Quality Matters: </a:t>
            </a:r>
            <a:r>
              <a:rPr lang="en-GB" sz="2000" b="0" i="0" dirty="0">
                <a:solidFill>
                  <a:srgbClr val="0D0D0D"/>
                </a:solidFill>
                <a:effectLst/>
                <a:latin typeface="Times New Roman" panose="02020603050405020304" pitchFamily="18" charset="0"/>
                <a:cs typeface="Times New Roman" panose="02020603050405020304" pitchFamily="18" charset="0"/>
              </a:rPr>
              <a:t>If the training dataset consists of low-quality images or if pictures are unclear or different sizes, it can confuse the model and reduce its accuracy.</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Inefficient Image capture: </a:t>
            </a:r>
            <a:r>
              <a:rPr lang="en-GB" sz="2000" b="0" i="0" dirty="0">
                <a:solidFill>
                  <a:srgbClr val="0D0D0D"/>
                </a:solidFill>
                <a:effectLst/>
                <a:latin typeface="Times New Roman" panose="02020603050405020304" pitchFamily="18" charset="0"/>
                <a:cs typeface="Times New Roman" panose="02020603050405020304" pitchFamily="18" charset="0"/>
              </a:rPr>
              <a:t>Since people might take blurry or unclear images of their nails while using the app, the model can struggle to learn and predict accurately.</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Only Covers Some Nail Problems: </a:t>
            </a:r>
            <a:r>
              <a:rPr lang="en-GB" sz="2000" b="0" i="0" dirty="0">
                <a:solidFill>
                  <a:srgbClr val="0D0D0D"/>
                </a:solidFill>
                <a:effectLst/>
                <a:latin typeface="Times New Roman" panose="02020603050405020304" pitchFamily="18" charset="0"/>
                <a:cs typeface="Times New Roman" panose="02020603050405020304" pitchFamily="18" charset="0"/>
              </a:rPr>
              <a:t>Currently, the model can only recognize a limited number of nail problems : </a:t>
            </a:r>
            <a:r>
              <a:rPr lang="en-GB" sz="2000" b="1" i="1" dirty="0">
                <a:solidFill>
                  <a:srgbClr val="0D0D0D"/>
                </a:solidFill>
                <a:effectLst/>
                <a:latin typeface="Times New Roman" panose="02020603050405020304" pitchFamily="18" charset="0"/>
                <a:cs typeface="Times New Roman" panose="02020603050405020304" pitchFamily="18" charset="0"/>
              </a:rPr>
              <a:t>Acral Lentiginous Melanoma, Beau's Line, Blue Finger, Clubbing, Koilonychia, </a:t>
            </a:r>
            <a:r>
              <a:rPr lang="en-GB" sz="2000" b="1" i="1" dirty="0" err="1">
                <a:solidFill>
                  <a:srgbClr val="0D0D0D"/>
                </a:solidFill>
                <a:effectLst/>
                <a:latin typeface="Times New Roman" panose="02020603050405020304" pitchFamily="18" charset="0"/>
                <a:cs typeface="Times New Roman" panose="02020603050405020304" pitchFamily="18" charset="0"/>
              </a:rPr>
              <a:t>Muehrcke's</a:t>
            </a:r>
            <a:r>
              <a:rPr lang="en-GB" sz="2000" b="1" i="1" dirty="0">
                <a:solidFill>
                  <a:srgbClr val="0D0D0D"/>
                </a:solidFill>
                <a:effectLst/>
                <a:latin typeface="Times New Roman" panose="02020603050405020304" pitchFamily="18" charset="0"/>
                <a:cs typeface="Times New Roman" panose="02020603050405020304" pitchFamily="18" charset="0"/>
              </a:rPr>
              <a:t> Lines, Onychogryphosis, Pitting, Terry Nail.</a:t>
            </a:r>
          </a:p>
        </p:txBody>
      </p:sp>
    </p:spTree>
    <p:extLst>
      <p:ext uri="{BB962C8B-B14F-4D97-AF65-F5344CB8AC3E}">
        <p14:creationId xmlns:p14="http://schemas.microsoft.com/office/powerpoint/2010/main" val="943816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2ABAA-810D-5EF3-721C-39D9FF866B1B}"/>
              </a:ext>
            </a:extLst>
          </p:cNvPr>
          <p:cNvSpPr txBox="1"/>
          <p:nvPr/>
        </p:nvSpPr>
        <p:spPr>
          <a:xfrm>
            <a:off x="3691030" y="381555"/>
            <a:ext cx="4809935"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FUTURE ENHANCEMENT</a:t>
            </a:r>
          </a:p>
        </p:txBody>
      </p:sp>
      <p:sp>
        <p:nvSpPr>
          <p:cNvPr id="5" name="TextBox 4">
            <a:extLst>
              <a:ext uri="{FF2B5EF4-FFF2-40B4-BE49-F238E27FC236}">
                <a16:creationId xmlns:a16="http://schemas.microsoft.com/office/drawing/2014/main" id="{C75966F4-CBAE-F991-385D-B2AA2176AE67}"/>
              </a:ext>
            </a:extLst>
          </p:cNvPr>
          <p:cNvSpPr txBox="1"/>
          <p:nvPr/>
        </p:nvSpPr>
        <p:spPr>
          <a:xfrm>
            <a:off x="475420" y="1102177"/>
            <a:ext cx="11241156" cy="465364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Collect More and Higher Quality Dataset: </a:t>
            </a:r>
            <a:r>
              <a:rPr lang="en-GB" sz="2000" i="0" dirty="0">
                <a:solidFill>
                  <a:srgbClr val="0D0D0D"/>
                </a:solidFill>
                <a:effectLst/>
                <a:latin typeface="Times New Roman" panose="02020603050405020304" pitchFamily="18" charset="0"/>
                <a:cs typeface="Times New Roman" panose="02020603050405020304" pitchFamily="18" charset="0"/>
              </a:rPr>
              <a:t>In future enhancements, we plan to gather a larger and better-quality dataset to improve the model's accuracy and robustness.</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Utilize Cloud for Data Storage: </a:t>
            </a:r>
            <a:r>
              <a:rPr lang="en-GB" sz="2000" i="0" dirty="0">
                <a:solidFill>
                  <a:srgbClr val="0D0D0D"/>
                </a:solidFill>
                <a:effectLst/>
                <a:latin typeface="Times New Roman" panose="02020603050405020304" pitchFamily="18" charset="0"/>
                <a:cs typeface="Times New Roman" panose="02020603050405020304" pitchFamily="18" charset="0"/>
              </a:rPr>
              <a:t>We aim to integrate cloud storage to securely store user images, allowing for continuous model training and refinement.</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Incorporate Additional Datasets: </a:t>
            </a:r>
            <a:r>
              <a:rPr lang="en-GB" sz="2000" i="0" dirty="0">
                <a:solidFill>
                  <a:srgbClr val="0D0D0D"/>
                </a:solidFill>
                <a:effectLst/>
                <a:latin typeface="Times New Roman" panose="02020603050405020304" pitchFamily="18" charset="0"/>
                <a:cs typeface="Times New Roman" panose="02020603050405020304" pitchFamily="18" charset="0"/>
              </a:rPr>
              <a:t>To broaden the scope of our application, we intend to include datasets related to other health indicators such as eyes, lips, and tongue, enabling comprehensive health assessment capabilities.</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Explore Alternative Image Classification Algorithms: </a:t>
            </a:r>
            <a:r>
              <a:rPr lang="en-GB" sz="2000" i="0" dirty="0">
                <a:solidFill>
                  <a:srgbClr val="0D0D0D"/>
                </a:solidFill>
                <a:effectLst/>
                <a:latin typeface="Times New Roman" panose="02020603050405020304" pitchFamily="18" charset="0"/>
                <a:cs typeface="Times New Roman" panose="02020603050405020304" pitchFamily="18" charset="0"/>
              </a:rPr>
              <a:t>In our pursuit of enhancing the model's performance, we will investigate and experiment with other advanced image classification algorithms to identify potential alternatives that could offer improved accuracy and efficiency.</a:t>
            </a:r>
          </a:p>
        </p:txBody>
      </p:sp>
    </p:spTree>
    <p:extLst>
      <p:ext uri="{BB962C8B-B14F-4D97-AF65-F5344CB8AC3E}">
        <p14:creationId xmlns:p14="http://schemas.microsoft.com/office/powerpoint/2010/main" val="4192391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44E10BD-A791-F0A9-045C-AE26FFED50B6}"/>
              </a:ext>
            </a:extLst>
          </p:cNvPr>
          <p:cNvSpPr txBox="1"/>
          <p:nvPr/>
        </p:nvSpPr>
        <p:spPr>
          <a:xfrm>
            <a:off x="3100118" y="188908"/>
            <a:ext cx="5991763"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ROLES AND RESPONSIBILITIES</a:t>
            </a:r>
            <a:endParaRPr lang="en-IN" sz="28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57E74C0-D8F9-AD91-9775-C02D5C594D77}"/>
              </a:ext>
            </a:extLst>
          </p:cNvPr>
          <p:cNvPicPr>
            <a:picLocks noChangeAspect="1"/>
          </p:cNvPicPr>
          <p:nvPr/>
        </p:nvPicPr>
        <p:blipFill rotWithShape="1">
          <a:blip r:embed="rId2">
            <a:extLst>
              <a:ext uri="{28A0092B-C50C-407E-A947-70E740481C1C}">
                <a14:useLocalDpi xmlns:a14="http://schemas.microsoft.com/office/drawing/2010/main" val="0"/>
              </a:ext>
            </a:extLst>
          </a:blip>
          <a:srcRect b="6812"/>
          <a:stretch/>
        </p:blipFill>
        <p:spPr>
          <a:xfrm>
            <a:off x="1669605" y="1108783"/>
            <a:ext cx="8852790" cy="4640434"/>
          </a:xfrm>
          <a:prstGeom prst="rect">
            <a:avLst/>
          </a:prstGeom>
        </p:spPr>
      </p:pic>
    </p:spTree>
    <p:extLst>
      <p:ext uri="{BB962C8B-B14F-4D97-AF65-F5344CB8AC3E}">
        <p14:creationId xmlns:p14="http://schemas.microsoft.com/office/powerpoint/2010/main" val="38327927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9A2ABAA-810D-5EF3-721C-39D9FF866B1B}"/>
              </a:ext>
            </a:extLst>
          </p:cNvPr>
          <p:cNvSpPr txBox="1"/>
          <p:nvPr/>
        </p:nvSpPr>
        <p:spPr>
          <a:xfrm>
            <a:off x="4749849" y="468917"/>
            <a:ext cx="2692297"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C75966F4-CBAE-F991-385D-B2AA2176AE67}"/>
              </a:ext>
            </a:extLst>
          </p:cNvPr>
          <p:cNvSpPr txBox="1"/>
          <p:nvPr/>
        </p:nvSpPr>
        <p:spPr>
          <a:xfrm>
            <a:off x="475420" y="1102177"/>
            <a:ext cx="11241156" cy="4653646"/>
          </a:xfrm>
          <a:prstGeom prst="rect">
            <a:avLst/>
          </a:prstGeom>
          <a:noFill/>
        </p:spPr>
        <p:txBody>
          <a:bodyPr wrap="square">
            <a:spAutoFit/>
          </a:bodyPr>
          <a:lstStyle/>
          <a:p>
            <a:pPr algn="just">
              <a:lnSpc>
                <a:spcPct val="150000"/>
              </a:lnSpc>
            </a:pPr>
            <a:r>
              <a:rPr lang="en-GB" sz="2000" i="0" dirty="0">
                <a:solidFill>
                  <a:srgbClr val="0D0D0D"/>
                </a:solidFill>
                <a:effectLst/>
                <a:latin typeface="Times New Roman" panose="02020603050405020304" pitchFamily="18" charset="0"/>
                <a:cs typeface="Times New Roman" panose="02020603050405020304" pitchFamily="18" charset="0"/>
              </a:rPr>
              <a:t>In conclusion, our project marks a significant milestone in healthcare technology, particularly in the domain of early nail disease detection and management. By seamlessly integrating image processing techniques and machine learning algorithms, we have successfully developed a tool that empowers users to monitor their nail health from their homes. While we acknowledge the existing limitations, such as concerns regarding accuracy and the coverage of only a subset of nail problems, our project sets the stage for future advancements in this field. Moving forward, our dedication remains as we strive to refine our model, expand the dataset with more diverse and high-quality images, and explore algorithms to enhance accuracy and usability. With a commitment to continuous improvement and innovation, we see our project playing a role in early diagnosis and prevention strategies for nail diseases, thereby contributing to improved healthcare outcomes for users worldwide.</a:t>
            </a:r>
          </a:p>
        </p:txBody>
      </p:sp>
    </p:spTree>
    <p:extLst>
      <p:ext uri="{BB962C8B-B14F-4D97-AF65-F5344CB8AC3E}">
        <p14:creationId xmlns:p14="http://schemas.microsoft.com/office/powerpoint/2010/main" val="387910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D36A54A-DF36-043E-F268-77C77CE19D22}"/>
              </a:ext>
            </a:extLst>
          </p:cNvPr>
          <p:cNvSpPr txBox="1"/>
          <p:nvPr/>
        </p:nvSpPr>
        <p:spPr>
          <a:xfrm>
            <a:off x="4749850" y="384695"/>
            <a:ext cx="2692297" cy="523220"/>
          </a:xfrm>
          <a:prstGeom prst="rect">
            <a:avLst/>
          </a:prstGeom>
          <a:noFill/>
        </p:spPr>
        <p:txBody>
          <a:bodyPr wrap="square">
            <a:spAutoFit/>
          </a:bodyPr>
          <a:lstStyle/>
          <a:p>
            <a:r>
              <a:rPr lang="en-IN" sz="2800" b="1" dirty="0">
                <a:latin typeface="Times New Roman" panose="02020603050405020304" pitchFamily="18" charset="0"/>
                <a:cs typeface="Times New Roman" panose="02020603050405020304" pitchFamily="18" charset="0"/>
              </a:rPr>
              <a:t>REFERENCES</a:t>
            </a:r>
          </a:p>
        </p:txBody>
      </p:sp>
      <p:sp>
        <p:nvSpPr>
          <p:cNvPr id="5" name="TextBox 4">
            <a:extLst>
              <a:ext uri="{FF2B5EF4-FFF2-40B4-BE49-F238E27FC236}">
                <a16:creationId xmlns:a16="http://schemas.microsoft.com/office/drawing/2014/main" id="{ABC73428-01A5-6B8D-2586-63C0ED313AC3}"/>
              </a:ext>
            </a:extLst>
          </p:cNvPr>
          <p:cNvSpPr txBox="1"/>
          <p:nvPr/>
        </p:nvSpPr>
        <p:spPr>
          <a:xfrm>
            <a:off x="475421" y="1148770"/>
            <a:ext cx="11241156" cy="5324535"/>
          </a:xfrm>
          <a:prstGeom prst="rect">
            <a:avLst/>
          </a:prstGeom>
          <a:noFill/>
        </p:spPr>
        <p:txBody>
          <a:bodyPr wrap="square">
            <a:spAutoFit/>
          </a:bodyPr>
          <a:lstStyle/>
          <a:p>
            <a:pPr algn="just"/>
            <a:r>
              <a:rPr lang="en-GB" sz="2000" i="0" dirty="0">
                <a:solidFill>
                  <a:srgbClr val="0D0D0D"/>
                </a:solidFill>
                <a:effectLst/>
                <a:latin typeface="Times New Roman" panose="02020603050405020304" pitchFamily="18" charset="0"/>
                <a:cs typeface="Times New Roman" panose="02020603050405020304" pitchFamily="18" charset="0"/>
              </a:rPr>
              <a:t>[1] Abdullah Ajmal, Wakeel Ahmad, Syed M Adnan "Convolutional Neural Networks for Nail Disease Detection: A Promising Approach in Dermatology",2023.</a:t>
            </a:r>
          </a:p>
          <a:p>
            <a:pPr algn="just"/>
            <a:endParaRPr lang="en-GB" sz="2000" i="0" dirty="0">
              <a:solidFill>
                <a:srgbClr val="0D0D0D"/>
              </a:solidFill>
              <a:effectLst/>
              <a:latin typeface="Times New Roman" panose="02020603050405020304" pitchFamily="18" charset="0"/>
              <a:cs typeface="Times New Roman" panose="02020603050405020304" pitchFamily="18" charset="0"/>
            </a:endParaRPr>
          </a:p>
          <a:p>
            <a:pPr algn="just"/>
            <a:r>
              <a:rPr lang="en-GB" sz="2000" i="0" dirty="0">
                <a:solidFill>
                  <a:srgbClr val="0D0D0D"/>
                </a:solidFill>
                <a:effectLst/>
                <a:latin typeface="Times New Roman" panose="02020603050405020304" pitchFamily="18" charset="0"/>
                <a:cs typeface="Times New Roman" panose="02020603050405020304" pitchFamily="18" charset="0"/>
              </a:rPr>
              <a:t>[2] </a:t>
            </a:r>
            <a:r>
              <a:rPr lang="en-GB" sz="2000" i="0" dirty="0" err="1">
                <a:solidFill>
                  <a:srgbClr val="0D0D0D"/>
                </a:solidFill>
                <a:effectLst/>
                <a:latin typeface="Times New Roman" panose="02020603050405020304" pitchFamily="18" charset="0"/>
                <a:cs typeface="Times New Roman" panose="02020603050405020304" pitchFamily="18" charset="0"/>
              </a:rPr>
              <a:t>Senar</a:t>
            </a:r>
            <a:r>
              <a:rPr lang="en-GB" sz="2000" i="0" dirty="0">
                <a:solidFill>
                  <a:srgbClr val="0D0D0D"/>
                </a:solidFill>
                <a:effectLst/>
                <a:latin typeface="Times New Roman" panose="02020603050405020304" pitchFamily="18" charset="0"/>
                <a:cs typeface="Times New Roman" panose="02020603050405020304" pitchFamily="18" charset="0"/>
              </a:rPr>
              <a:t> Ali </a:t>
            </a:r>
            <a:r>
              <a:rPr lang="en-GB" sz="2000" i="0" dirty="0" err="1">
                <a:solidFill>
                  <a:srgbClr val="0D0D0D"/>
                </a:solidFill>
                <a:effectLst/>
                <a:latin typeface="Times New Roman" panose="02020603050405020304" pitchFamily="18" charset="0"/>
                <a:cs typeface="Times New Roman" panose="02020603050405020304" pitchFamily="18" charset="0"/>
              </a:rPr>
              <a:t>Yamac</a:t>
            </a:r>
            <a:r>
              <a:rPr lang="en-GB" sz="2000" i="0" dirty="0">
                <a:solidFill>
                  <a:srgbClr val="0D0D0D"/>
                </a:solidFill>
                <a:effectLst/>
                <a:latin typeface="Times New Roman" panose="02020603050405020304" pitchFamily="18" charset="0"/>
                <a:cs typeface="Times New Roman" panose="02020603050405020304" pitchFamily="18" charset="0"/>
              </a:rPr>
              <a:t>, </a:t>
            </a:r>
            <a:r>
              <a:rPr lang="en-GB" sz="2000" i="0" dirty="0" err="1">
                <a:solidFill>
                  <a:srgbClr val="0D0D0D"/>
                </a:solidFill>
                <a:effectLst/>
                <a:latin typeface="Times New Roman" panose="02020603050405020304" pitchFamily="18" charset="0"/>
                <a:cs typeface="Times New Roman" panose="02020603050405020304" pitchFamily="18" charset="0"/>
              </a:rPr>
              <a:t>Orhun</a:t>
            </a:r>
            <a:r>
              <a:rPr lang="en-GB" sz="2000" i="0" dirty="0">
                <a:solidFill>
                  <a:srgbClr val="0D0D0D"/>
                </a:solidFill>
                <a:effectLst/>
                <a:latin typeface="Times New Roman" panose="02020603050405020304" pitchFamily="18" charset="0"/>
                <a:cs typeface="Times New Roman" panose="02020603050405020304" pitchFamily="18" charset="0"/>
              </a:rPr>
              <a:t> </a:t>
            </a:r>
            <a:r>
              <a:rPr lang="en-GB" sz="2000" i="0" dirty="0" err="1">
                <a:solidFill>
                  <a:srgbClr val="0D0D0D"/>
                </a:solidFill>
                <a:effectLst/>
                <a:latin typeface="Times New Roman" panose="02020603050405020304" pitchFamily="18" charset="0"/>
                <a:cs typeface="Times New Roman" panose="02020603050405020304" pitchFamily="18" charset="0"/>
              </a:rPr>
              <a:t>Kuyucuoglu</a:t>
            </a:r>
            <a:r>
              <a:rPr lang="en-GB" sz="2000" i="0" dirty="0">
                <a:solidFill>
                  <a:srgbClr val="0D0D0D"/>
                </a:solidFill>
                <a:effectLst/>
                <a:latin typeface="Times New Roman" panose="02020603050405020304" pitchFamily="18" charset="0"/>
                <a:cs typeface="Times New Roman" panose="02020603050405020304" pitchFamily="18" charset="0"/>
              </a:rPr>
              <a:t>, </a:t>
            </a:r>
            <a:r>
              <a:rPr lang="en-GB" sz="2000" i="0" dirty="0" err="1">
                <a:solidFill>
                  <a:srgbClr val="0D0D0D"/>
                </a:solidFill>
                <a:effectLst/>
                <a:latin typeface="Times New Roman" panose="02020603050405020304" pitchFamily="18" charset="0"/>
                <a:cs typeface="Times New Roman" panose="02020603050405020304" pitchFamily="18" charset="0"/>
              </a:rPr>
              <a:t>Seyma</a:t>
            </a:r>
            <a:r>
              <a:rPr lang="en-GB" sz="2000" i="0" dirty="0">
                <a:solidFill>
                  <a:srgbClr val="0D0D0D"/>
                </a:solidFill>
                <a:effectLst/>
                <a:latin typeface="Times New Roman" panose="02020603050405020304" pitchFamily="18" charset="0"/>
                <a:cs typeface="Times New Roman" panose="02020603050405020304" pitchFamily="18" charset="0"/>
              </a:rPr>
              <a:t> </a:t>
            </a:r>
            <a:r>
              <a:rPr lang="en-GB" sz="2000" i="0" dirty="0" err="1">
                <a:solidFill>
                  <a:srgbClr val="0D0D0D"/>
                </a:solidFill>
                <a:effectLst/>
                <a:latin typeface="Times New Roman" panose="02020603050405020304" pitchFamily="18" charset="0"/>
                <a:cs typeface="Times New Roman" panose="02020603050405020304" pitchFamily="18" charset="0"/>
              </a:rPr>
              <a:t>Begiim</a:t>
            </a:r>
            <a:r>
              <a:rPr lang="en-GB" sz="2000" i="0" dirty="0">
                <a:solidFill>
                  <a:srgbClr val="0D0D0D"/>
                </a:solidFill>
                <a:effectLst/>
                <a:latin typeface="Times New Roman" panose="02020603050405020304" pitchFamily="18" charset="0"/>
                <a:cs typeface="Times New Roman" panose="02020603050405020304" pitchFamily="18" charset="0"/>
              </a:rPr>
              <a:t> </a:t>
            </a:r>
            <a:r>
              <a:rPr lang="en-GB" sz="2000" i="0" dirty="0" err="1">
                <a:solidFill>
                  <a:srgbClr val="0D0D0D"/>
                </a:solidFill>
                <a:effectLst/>
                <a:latin typeface="Times New Roman" panose="02020603050405020304" pitchFamily="18" charset="0"/>
                <a:cs typeface="Times New Roman" panose="02020603050405020304" pitchFamily="18" charset="0"/>
              </a:rPr>
              <a:t>Késeoglu</a:t>
            </a:r>
            <a:r>
              <a:rPr lang="en-GB" sz="2000" i="0" dirty="0">
                <a:solidFill>
                  <a:srgbClr val="0D0D0D"/>
                </a:solidFill>
                <a:effectLst/>
                <a:latin typeface="Times New Roman" panose="02020603050405020304" pitchFamily="18" charset="0"/>
                <a:cs typeface="Times New Roman" panose="02020603050405020304" pitchFamily="18" charset="0"/>
              </a:rPr>
              <a:t> and </a:t>
            </a:r>
            <a:r>
              <a:rPr lang="en-GB" sz="2000" i="0" dirty="0" err="1">
                <a:solidFill>
                  <a:srgbClr val="0D0D0D"/>
                </a:solidFill>
                <a:effectLst/>
                <a:latin typeface="Times New Roman" panose="02020603050405020304" pitchFamily="18" charset="0"/>
                <a:cs typeface="Times New Roman" panose="02020603050405020304" pitchFamily="18" charset="0"/>
              </a:rPr>
              <a:t>Sezer</a:t>
            </a:r>
            <a:r>
              <a:rPr lang="en-GB" sz="2000" i="0" dirty="0">
                <a:solidFill>
                  <a:srgbClr val="0D0D0D"/>
                </a:solidFill>
                <a:effectLst/>
                <a:latin typeface="Times New Roman" panose="02020603050405020304" pitchFamily="18" charset="0"/>
                <a:cs typeface="Times New Roman" panose="02020603050405020304" pitchFamily="18" charset="0"/>
              </a:rPr>
              <a:t> Ulukaya "Deep Learning based Classification of Human Nail Diseases using </a:t>
            </a:r>
            <a:r>
              <a:rPr lang="en-GB" sz="2000" i="0" dirty="0" err="1">
                <a:solidFill>
                  <a:srgbClr val="0D0D0D"/>
                </a:solidFill>
                <a:effectLst/>
                <a:latin typeface="Times New Roman" panose="02020603050405020304" pitchFamily="18" charset="0"/>
                <a:cs typeface="Times New Roman" panose="02020603050405020304" pitchFamily="18" charset="0"/>
              </a:rPr>
              <a:t>Color</a:t>
            </a:r>
            <a:r>
              <a:rPr lang="en-GB" sz="2000" i="0" dirty="0">
                <a:solidFill>
                  <a:srgbClr val="0D0D0D"/>
                </a:solidFill>
                <a:effectLst/>
                <a:latin typeface="Times New Roman" panose="02020603050405020304" pitchFamily="18" charset="0"/>
                <a:cs typeface="Times New Roman" panose="02020603050405020304" pitchFamily="18" charset="0"/>
              </a:rPr>
              <a:t> Nail Images",2022.</a:t>
            </a:r>
          </a:p>
          <a:p>
            <a:pPr algn="just"/>
            <a:endParaRPr lang="en-GB" sz="2000" i="0" dirty="0">
              <a:solidFill>
                <a:srgbClr val="0D0D0D"/>
              </a:solidFill>
              <a:effectLst/>
              <a:latin typeface="Times New Roman" panose="02020603050405020304" pitchFamily="18" charset="0"/>
              <a:cs typeface="Times New Roman" panose="02020603050405020304" pitchFamily="18" charset="0"/>
            </a:endParaRPr>
          </a:p>
          <a:p>
            <a:pPr algn="just"/>
            <a:r>
              <a:rPr lang="en-GB" sz="2000" i="0" dirty="0">
                <a:solidFill>
                  <a:srgbClr val="0D0D0D"/>
                </a:solidFill>
                <a:effectLst/>
                <a:latin typeface="Times New Roman" panose="02020603050405020304" pitchFamily="18" charset="0"/>
                <a:cs typeface="Times New Roman" panose="02020603050405020304" pitchFamily="18" charset="0"/>
              </a:rPr>
              <a:t>[3] Anu Jose, S </a:t>
            </a:r>
            <a:r>
              <a:rPr lang="en-GB" sz="2000" i="0" dirty="0" err="1">
                <a:solidFill>
                  <a:srgbClr val="0D0D0D"/>
                </a:solidFill>
                <a:effectLst/>
                <a:latin typeface="Times New Roman" panose="02020603050405020304" pitchFamily="18" charset="0"/>
                <a:cs typeface="Times New Roman" panose="02020603050405020304" pitchFamily="18" charset="0"/>
              </a:rPr>
              <a:t>Nandagopalan</a:t>
            </a:r>
            <a:r>
              <a:rPr lang="en-GB" sz="2000" i="0" dirty="0">
                <a:solidFill>
                  <a:srgbClr val="0D0D0D"/>
                </a:solidFill>
                <a:effectLst/>
                <a:latin typeface="Times New Roman" panose="02020603050405020304" pitchFamily="18" charset="0"/>
                <a:cs typeface="Times New Roman" panose="02020603050405020304" pitchFamily="18" charset="0"/>
              </a:rPr>
              <a:t>, Vidya </a:t>
            </a:r>
            <a:r>
              <a:rPr lang="en-GB" sz="2000" i="0" dirty="0" err="1">
                <a:solidFill>
                  <a:srgbClr val="0D0D0D"/>
                </a:solidFill>
                <a:effectLst/>
                <a:latin typeface="Times New Roman" panose="02020603050405020304" pitchFamily="18" charset="0"/>
                <a:cs typeface="Times New Roman" panose="02020603050405020304" pitchFamily="18" charset="0"/>
              </a:rPr>
              <a:t>Ubalanka</a:t>
            </a:r>
            <a:r>
              <a:rPr lang="en-GB" sz="2000" i="0" dirty="0">
                <a:solidFill>
                  <a:srgbClr val="0D0D0D"/>
                </a:solidFill>
                <a:effectLst/>
                <a:latin typeface="Times New Roman" panose="02020603050405020304" pitchFamily="18" charset="0"/>
                <a:cs typeface="Times New Roman" panose="02020603050405020304" pitchFamily="18" charset="0"/>
              </a:rPr>
              <a:t> and </a:t>
            </a:r>
            <a:r>
              <a:rPr lang="en-GB" sz="2000" i="0" dirty="0" err="1">
                <a:solidFill>
                  <a:srgbClr val="0D0D0D"/>
                </a:solidFill>
                <a:effectLst/>
                <a:latin typeface="Times New Roman" panose="02020603050405020304" pitchFamily="18" charset="0"/>
                <a:cs typeface="Times New Roman" panose="02020603050405020304" pitchFamily="18" charset="0"/>
              </a:rPr>
              <a:t>Dhanya</a:t>
            </a:r>
            <a:r>
              <a:rPr lang="en-GB" sz="2000" i="0" dirty="0">
                <a:solidFill>
                  <a:srgbClr val="0D0D0D"/>
                </a:solidFill>
                <a:effectLst/>
                <a:latin typeface="Times New Roman" panose="02020603050405020304" pitchFamily="18" charset="0"/>
                <a:cs typeface="Times New Roman" panose="02020603050405020304" pitchFamily="18" charset="0"/>
              </a:rPr>
              <a:t> Viswanath "Detection and classification of nutrient deficiencies in plants using machine learning",2021.</a:t>
            </a:r>
          </a:p>
          <a:p>
            <a:pPr algn="just"/>
            <a:endParaRPr lang="en-GB" sz="2000" i="0" dirty="0">
              <a:solidFill>
                <a:srgbClr val="0D0D0D"/>
              </a:solidFill>
              <a:effectLst/>
              <a:latin typeface="Times New Roman" panose="02020603050405020304" pitchFamily="18" charset="0"/>
              <a:cs typeface="Times New Roman" panose="02020603050405020304" pitchFamily="18" charset="0"/>
            </a:endParaRPr>
          </a:p>
          <a:p>
            <a:pPr algn="just"/>
            <a:r>
              <a:rPr lang="en-GB" sz="2000" i="0" dirty="0">
                <a:solidFill>
                  <a:srgbClr val="0D0D0D"/>
                </a:solidFill>
                <a:effectLst/>
                <a:latin typeface="Times New Roman" panose="02020603050405020304" pitchFamily="18" charset="0"/>
                <a:cs typeface="Times New Roman" panose="02020603050405020304" pitchFamily="18" charset="0"/>
              </a:rPr>
              <a:t>[4] R. </a:t>
            </a:r>
            <a:r>
              <a:rPr lang="en-GB" sz="2000" i="0" dirty="0" err="1">
                <a:solidFill>
                  <a:srgbClr val="0D0D0D"/>
                </a:solidFill>
                <a:effectLst/>
                <a:latin typeface="Times New Roman" panose="02020603050405020304" pitchFamily="18" charset="0"/>
                <a:cs typeface="Times New Roman" panose="02020603050405020304" pitchFamily="18" charset="0"/>
              </a:rPr>
              <a:t>Sathyavania</a:t>
            </a:r>
            <a:r>
              <a:rPr lang="en-GB" sz="2000" i="0" dirty="0">
                <a:solidFill>
                  <a:srgbClr val="0D0D0D"/>
                </a:solidFill>
                <a:effectLst/>
                <a:latin typeface="Times New Roman" panose="02020603050405020304" pitchFamily="18" charset="0"/>
                <a:cs typeface="Times New Roman" panose="02020603050405020304" pitchFamily="18" charset="0"/>
              </a:rPr>
              <a:t>, K. </a:t>
            </a:r>
            <a:r>
              <a:rPr lang="en-GB" sz="2000" i="0" dirty="0" err="1">
                <a:solidFill>
                  <a:srgbClr val="0D0D0D"/>
                </a:solidFill>
                <a:effectLst/>
                <a:latin typeface="Times New Roman" panose="02020603050405020304" pitchFamily="18" charset="0"/>
                <a:cs typeface="Times New Roman" panose="02020603050405020304" pitchFamily="18" charset="0"/>
              </a:rPr>
              <a:t>JaganMohanb</a:t>
            </a:r>
            <a:r>
              <a:rPr lang="en-GB" sz="2000" i="0" dirty="0">
                <a:solidFill>
                  <a:srgbClr val="0D0D0D"/>
                </a:solidFill>
                <a:effectLst/>
                <a:latin typeface="Times New Roman" panose="02020603050405020304" pitchFamily="18" charset="0"/>
                <a:cs typeface="Times New Roman" panose="02020603050405020304" pitchFamily="18" charset="0"/>
              </a:rPr>
              <a:t>, B. </a:t>
            </a:r>
            <a:r>
              <a:rPr lang="en-GB" sz="2000" i="0" dirty="0" err="1">
                <a:solidFill>
                  <a:srgbClr val="0D0D0D"/>
                </a:solidFill>
                <a:effectLst/>
                <a:latin typeface="Times New Roman" panose="02020603050405020304" pitchFamily="18" charset="0"/>
                <a:cs typeface="Times New Roman" panose="02020603050405020304" pitchFamily="18" charset="0"/>
              </a:rPr>
              <a:t>Kalaavathi</a:t>
            </a:r>
            <a:r>
              <a:rPr lang="en-GB" sz="2000" dirty="0">
                <a:solidFill>
                  <a:srgbClr val="0D0D0D"/>
                </a:solidFill>
                <a:latin typeface="Times New Roman" panose="02020603050405020304" pitchFamily="18" charset="0"/>
                <a:cs typeface="Times New Roman" panose="02020603050405020304" pitchFamily="18" charset="0"/>
              </a:rPr>
              <a:t> </a:t>
            </a:r>
            <a:r>
              <a:rPr lang="en-GB" sz="2000" i="0" dirty="0">
                <a:solidFill>
                  <a:srgbClr val="0D0D0D"/>
                </a:solidFill>
                <a:effectLst/>
                <a:latin typeface="Times New Roman" panose="02020603050405020304" pitchFamily="18" charset="0"/>
                <a:cs typeface="Times New Roman" panose="02020603050405020304" pitchFamily="18" charset="0"/>
              </a:rPr>
              <a:t>"Detection of plant leaf nutrients using convolutional neural network based internet of things data acquisition",2021.</a:t>
            </a:r>
          </a:p>
          <a:p>
            <a:pPr algn="just"/>
            <a:endParaRPr lang="en-GB" sz="2000" i="0" dirty="0">
              <a:solidFill>
                <a:srgbClr val="0D0D0D"/>
              </a:solidFill>
              <a:effectLst/>
              <a:latin typeface="Times New Roman" panose="02020603050405020304" pitchFamily="18" charset="0"/>
              <a:cs typeface="Times New Roman" panose="02020603050405020304" pitchFamily="18" charset="0"/>
            </a:endParaRPr>
          </a:p>
          <a:p>
            <a:pPr algn="just"/>
            <a:r>
              <a:rPr lang="en-GB" sz="2000" i="0" dirty="0">
                <a:solidFill>
                  <a:srgbClr val="0D0D0D"/>
                </a:solidFill>
                <a:effectLst/>
                <a:latin typeface="Times New Roman" panose="02020603050405020304" pitchFamily="18" charset="0"/>
                <a:cs typeface="Times New Roman" panose="02020603050405020304" pitchFamily="18" charset="0"/>
              </a:rPr>
              <a:t>[5] </a:t>
            </a:r>
            <a:r>
              <a:rPr lang="en-GB" sz="2000" i="0" dirty="0" err="1">
                <a:solidFill>
                  <a:srgbClr val="0D0D0D"/>
                </a:solidFill>
                <a:effectLst/>
                <a:latin typeface="Times New Roman" panose="02020603050405020304" pitchFamily="18" charset="0"/>
                <a:cs typeface="Times New Roman" panose="02020603050405020304" pitchFamily="18" charset="0"/>
              </a:rPr>
              <a:t>Zhe</a:t>
            </a:r>
            <a:r>
              <a:rPr lang="en-GB" sz="2000" i="0" dirty="0">
                <a:solidFill>
                  <a:srgbClr val="0D0D0D"/>
                </a:solidFill>
                <a:effectLst/>
                <a:latin typeface="Times New Roman" panose="02020603050405020304" pitchFamily="18" charset="0"/>
                <a:cs typeface="Times New Roman" panose="02020603050405020304" pitchFamily="18" charset="0"/>
              </a:rPr>
              <a:t> Xu , Xi Guo, </a:t>
            </a:r>
            <a:r>
              <a:rPr lang="en-GB" sz="2000" i="0" dirty="0" err="1">
                <a:solidFill>
                  <a:srgbClr val="0D0D0D"/>
                </a:solidFill>
                <a:effectLst/>
                <a:latin typeface="Times New Roman" panose="02020603050405020304" pitchFamily="18" charset="0"/>
                <a:cs typeface="Times New Roman" panose="02020603050405020304" pitchFamily="18" charset="0"/>
              </a:rPr>
              <a:t>Anfan</a:t>
            </a:r>
            <a:r>
              <a:rPr lang="en-GB" sz="2000" i="0" dirty="0">
                <a:solidFill>
                  <a:srgbClr val="0D0D0D"/>
                </a:solidFill>
                <a:effectLst/>
                <a:latin typeface="Times New Roman" panose="02020603050405020304" pitchFamily="18" charset="0"/>
                <a:cs typeface="Times New Roman" panose="02020603050405020304" pitchFamily="18" charset="0"/>
              </a:rPr>
              <a:t> Zhu, </a:t>
            </a:r>
            <a:r>
              <a:rPr lang="en-GB" sz="2000" i="0" dirty="0" err="1">
                <a:solidFill>
                  <a:srgbClr val="0D0D0D"/>
                </a:solidFill>
                <a:effectLst/>
                <a:latin typeface="Times New Roman" panose="02020603050405020304" pitchFamily="18" charset="0"/>
                <a:cs typeface="Times New Roman" panose="02020603050405020304" pitchFamily="18" charset="0"/>
              </a:rPr>
              <a:t>Xiaolin</a:t>
            </a:r>
            <a:r>
              <a:rPr lang="en-GB" sz="2000" i="0" dirty="0">
                <a:solidFill>
                  <a:srgbClr val="0D0D0D"/>
                </a:solidFill>
                <a:effectLst/>
                <a:latin typeface="Times New Roman" panose="02020603050405020304" pitchFamily="18" charset="0"/>
                <a:cs typeface="Times New Roman" panose="02020603050405020304" pitchFamily="18" charset="0"/>
              </a:rPr>
              <a:t> He, </a:t>
            </a:r>
            <a:r>
              <a:rPr lang="en-GB" sz="2000" i="0" dirty="0" err="1">
                <a:solidFill>
                  <a:srgbClr val="0D0D0D"/>
                </a:solidFill>
                <a:effectLst/>
                <a:latin typeface="Times New Roman" panose="02020603050405020304" pitchFamily="18" charset="0"/>
                <a:cs typeface="Times New Roman" panose="02020603050405020304" pitchFamily="18" charset="0"/>
              </a:rPr>
              <a:t>Xiaomin</a:t>
            </a:r>
            <a:r>
              <a:rPr lang="en-GB" sz="2000" i="0" dirty="0">
                <a:solidFill>
                  <a:srgbClr val="0D0D0D"/>
                </a:solidFill>
                <a:effectLst/>
                <a:latin typeface="Times New Roman" panose="02020603050405020304" pitchFamily="18" charset="0"/>
                <a:cs typeface="Times New Roman" panose="02020603050405020304" pitchFamily="18" charset="0"/>
              </a:rPr>
              <a:t> Zhao ,Yi Han, and Roshan </a:t>
            </a:r>
            <a:r>
              <a:rPr lang="en-GB" sz="2000" i="0" dirty="0" err="1">
                <a:solidFill>
                  <a:srgbClr val="0D0D0D"/>
                </a:solidFill>
                <a:effectLst/>
                <a:latin typeface="Times New Roman" panose="02020603050405020304" pitchFamily="18" charset="0"/>
                <a:cs typeface="Times New Roman" panose="02020603050405020304" pitchFamily="18" charset="0"/>
              </a:rPr>
              <a:t>Subedi</a:t>
            </a:r>
            <a:r>
              <a:rPr lang="en-GB" sz="2000" dirty="0">
                <a:solidFill>
                  <a:srgbClr val="0D0D0D"/>
                </a:solidFill>
                <a:latin typeface="Times New Roman" panose="02020603050405020304" pitchFamily="18" charset="0"/>
                <a:cs typeface="Times New Roman" panose="02020603050405020304" pitchFamily="18" charset="0"/>
              </a:rPr>
              <a:t>  </a:t>
            </a:r>
            <a:r>
              <a:rPr lang="en-GB" sz="2000" i="0" dirty="0">
                <a:solidFill>
                  <a:srgbClr val="0D0D0D"/>
                </a:solidFill>
                <a:effectLst/>
                <a:latin typeface="Times New Roman" panose="02020603050405020304" pitchFamily="18" charset="0"/>
                <a:cs typeface="Times New Roman" panose="02020603050405020304" pitchFamily="18" charset="0"/>
              </a:rPr>
              <a:t>"Using Deep Convolutional Neural Networks for Image-Based Diagnosis of Nutrient Deficiencies in Rice",2020.</a:t>
            </a:r>
          </a:p>
          <a:p>
            <a:pPr algn="just"/>
            <a:endParaRPr lang="en-GB" sz="2000" i="0" dirty="0">
              <a:solidFill>
                <a:srgbClr val="0D0D0D"/>
              </a:solidFill>
              <a:effectLst/>
              <a:latin typeface="Times New Roman" panose="02020603050405020304" pitchFamily="18" charset="0"/>
              <a:cs typeface="Times New Roman" panose="02020603050405020304" pitchFamily="18" charset="0"/>
            </a:endParaRPr>
          </a:p>
          <a:p>
            <a:pPr algn="just"/>
            <a:r>
              <a:rPr lang="en-GB" sz="2000" i="0" dirty="0">
                <a:solidFill>
                  <a:srgbClr val="0D0D0D"/>
                </a:solidFill>
                <a:effectLst/>
                <a:latin typeface="Times New Roman" panose="02020603050405020304" pitchFamily="18" charset="0"/>
                <a:cs typeface="Times New Roman" panose="02020603050405020304" pitchFamily="18" charset="0"/>
              </a:rPr>
              <a:t>[6] Ahmed Saif </a:t>
            </a:r>
            <a:r>
              <a:rPr lang="en-GB" sz="2000" i="0" dirty="0" err="1">
                <a:solidFill>
                  <a:srgbClr val="0D0D0D"/>
                </a:solidFill>
                <a:effectLst/>
                <a:latin typeface="Times New Roman" panose="02020603050405020304" pitchFamily="18" charset="0"/>
                <a:cs typeface="Times New Roman" panose="02020603050405020304" pitchFamily="18" charset="0"/>
              </a:rPr>
              <a:t>Eldeen</a:t>
            </a:r>
            <a:r>
              <a:rPr lang="en-GB" sz="2000" i="0" dirty="0">
                <a:solidFill>
                  <a:srgbClr val="0D0D0D"/>
                </a:solidFill>
                <a:effectLst/>
                <a:latin typeface="Times New Roman" panose="02020603050405020304" pitchFamily="18" charset="0"/>
                <a:cs typeface="Times New Roman" panose="02020603050405020304" pitchFamily="18" charset="0"/>
              </a:rPr>
              <a:t>, Mohamed </a:t>
            </a:r>
            <a:r>
              <a:rPr lang="en-GB" sz="2000" i="0" dirty="0" err="1">
                <a:solidFill>
                  <a:srgbClr val="0D0D0D"/>
                </a:solidFill>
                <a:effectLst/>
                <a:latin typeface="Times New Roman" panose="02020603050405020304" pitchFamily="18" charset="0"/>
                <a:cs typeface="Times New Roman" panose="02020603050405020304" pitchFamily="18" charset="0"/>
              </a:rPr>
              <a:t>AitGacem</a:t>
            </a:r>
            <a:r>
              <a:rPr lang="en-GB" sz="2000" i="0" dirty="0">
                <a:solidFill>
                  <a:srgbClr val="0D0D0D"/>
                </a:solidFill>
                <a:effectLst/>
                <a:latin typeface="Times New Roman" panose="02020603050405020304" pitchFamily="18" charset="0"/>
                <a:cs typeface="Times New Roman" panose="02020603050405020304" pitchFamily="18" charset="0"/>
              </a:rPr>
              <a:t>, </a:t>
            </a:r>
            <a:r>
              <a:rPr lang="en-GB" sz="2000" i="0" dirty="0" err="1">
                <a:solidFill>
                  <a:srgbClr val="0D0D0D"/>
                </a:solidFill>
                <a:effectLst/>
                <a:latin typeface="Times New Roman" panose="02020603050405020304" pitchFamily="18" charset="0"/>
                <a:cs typeface="Times New Roman" panose="02020603050405020304" pitchFamily="18" charset="0"/>
              </a:rPr>
              <a:t>Saifeddin</a:t>
            </a:r>
            <a:r>
              <a:rPr lang="en-GB" sz="2000" i="0" dirty="0">
                <a:solidFill>
                  <a:srgbClr val="0D0D0D"/>
                </a:solidFill>
                <a:effectLst/>
                <a:latin typeface="Times New Roman" panose="02020603050405020304" pitchFamily="18" charset="0"/>
                <a:cs typeface="Times New Roman" panose="02020603050405020304" pitchFamily="18" charset="0"/>
              </a:rPr>
              <a:t> </a:t>
            </a:r>
            <a:r>
              <a:rPr lang="en-GB" sz="2000" i="0" dirty="0" err="1">
                <a:solidFill>
                  <a:srgbClr val="0D0D0D"/>
                </a:solidFill>
                <a:effectLst/>
                <a:latin typeface="Times New Roman" panose="02020603050405020304" pitchFamily="18" charset="0"/>
                <a:cs typeface="Times New Roman" panose="02020603050405020304" pitchFamily="18" charset="0"/>
              </a:rPr>
              <a:t>Alghlayini</a:t>
            </a:r>
            <a:r>
              <a:rPr lang="en-GB" sz="2000" i="0" dirty="0">
                <a:solidFill>
                  <a:srgbClr val="0D0D0D"/>
                </a:solidFill>
                <a:effectLst/>
                <a:latin typeface="Times New Roman" panose="02020603050405020304" pitchFamily="18" charset="0"/>
                <a:cs typeface="Times New Roman" panose="02020603050405020304" pitchFamily="18" charset="0"/>
              </a:rPr>
              <a:t>, </a:t>
            </a:r>
            <a:r>
              <a:rPr lang="en-GB" sz="2000" i="0" dirty="0" err="1">
                <a:solidFill>
                  <a:srgbClr val="0D0D0D"/>
                </a:solidFill>
                <a:effectLst/>
                <a:latin typeface="Times New Roman" panose="02020603050405020304" pitchFamily="18" charset="0"/>
                <a:cs typeface="Times New Roman" panose="02020603050405020304" pitchFamily="18" charset="0"/>
              </a:rPr>
              <a:t>Wessam</a:t>
            </a:r>
            <a:r>
              <a:rPr lang="en-GB" sz="2000" i="0" dirty="0">
                <a:solidFill>
                  <a:srgbClr val="0D0D0D"/>
                </a:solidFill>
                <a:effectLst/>
                <a:latin typeface="Times New Roman" panose="02020603050405020304" pitchFamily="18" charset="0"/>
                <a:cs typeface="Times New Roman" panose="02020603050405020304" pitchFamily="18" charset="0"/>
              </a:rPr>
              <a:t> </a:t>
            </a:r>
            <a:r>
              <a:rPr lang="en-GB" sz="2000" i="0" dirty="0" err="1">
                <a:solidFill>
                  <a:srgbClr val="0D0D0D"/>
                </a:solidFill>
                <a:effectLst/>
                <a:latin typeface="Times New Roman" panose="02020603050405020304" pitchFamily="18" charset="0"/>
                <a:cs typeface="Times New Roman" panose="02020603050405020304" pitchFamily="18" charset="0"/>
              </a:rPr>
              <a:t>Shehieb</a:t>
            </a:r>
            <a:r>
              <a:rPr lang="en-GB" sz="2000" i="0" dirty="0">
                <a:solidFill>
                  <a:srgbClr val="0D0D0D"/>
                </a:solidFill>
                <a:effectLst/>
                <a:latin typeface="Times New Roman" panose="02020603050405020304" pitchFamily="18" charset="0"/>
                <a:cs typeface="Times New Roman" panose="02020603050405020304" pitchFamily="18" charset="0"/>
              </a:rPr>
              <a:t> and </a:t>
            </a:r>
            <a:r>
              <a:rPr lang="en-GB" sz="2000" i="0" dirty="0" err="1">
                <a:solidFill>
                  <a:srgbClr val="0D0D0D"/>
                </a:solidFill>
                <a:effectLst/>
                <a:latin typeface="Times New Roman" panose="02020603050405020304" pitchFamily="18" charset="0"/>
                <a:cs typeface="Times New Roman" panose="02020603050405020304" pitchFamily="18" charset="0"/>
              </a:rPr>
              <a:t>Mustahsan</a:t>
            </a:r>
            <a:r>
              <a:rPr lang="en-GB" sz="2000" i="0" dirty="0">
                <a:solidFill>
                  <a:srgbClr val="0D0D0D"/>
                </a:solidFill>
                <a:effectLst/>
                <a:latin typeface="Times New Roman" panose="02020603050405020304" pitchFamily="18" charset="0"/>
                <a:cs typeface="Times New Roman" panose="02020603050405020304" pitchFamily="18" charset="0"/>
              </a:rPr>
              <a:t> Mir "Vitamin Deficiency Detection Using Image Processing and Neural Network Introduction",2020.</a:t>
            </a:r>
          </a:p>
        </p:txBody>
      </p:sp>
    </p:spTree>
    <p:extLst>
      <p:ext uri="{BB962C8B-B14F-4D97-AF65-F5344CB8AC3E}">
        <p14:creationId xmlns:p14="http://schemas.microsoft.com/office/powerpoint/2010/main" val="688404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99BA-F458-8235-5DB0-C810BB3FDD43}"/>
              </a:ext>
            </a:extLst>
          </p:cNvPr>
          <p:cNvSpPr>
            <a:spLocks noGrp="1"/>
          </p:cNvSpPr>
          <p:nvPr>
            <p:ph type="title"/>
          </p:nvPr>
        </p:nvSpPr>
        <p:spPr>
          <a:xfrm>
            <a:off x="3859263" y="2766218"/>
            <a:ext cx="4473474" cy="1325563"/>
          </a:xfrm>
        </p:spPr>
        <p:txBody>
          <a:bodyPr/>
          <a:lstStyle/>
          <a:p>
            <a:r>
              <a:rPr lang="en-IN"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2928617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46FD5F0-0A4E-8C2D-677C-3C64A765A83E}"/>
              </a:ext>
            </a:extLst>
          </p:cNvPr>
          <p:cNvSpPr txBox="1"/>
          <p:nvPr/>
        </p:nvSpPr>
        <p:spPr>
          <a:xfrm>
            <a:off x="1079133" y="850656"/>
            <a:ext cx="10033727" cy="5859553"/>
          </a:xfrm>
          <a:prstGeom prst="rect">
            <a:avLst/>
          </a:prstGeom>
          <a:noFill/>
        </p:spPr>
        <p:txBody>
          <a:bodyPr wrap="square">
            <a:spAutoFit/>
          </a:bodyPr>
          <a:lstStyle/>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ABSTRACT</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INTRODUCTION</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LITERATURE SURVEY</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PROBLEM STATEMENT</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OBJECTIVES</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IMPLIMENTATION</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SOFTWARE &amp; HARDWARE REQUIREMENTS</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FLOWCHART</a:t>
            </a:r>
          </a:p>
          <a:p>
            <a:pPr marL="342900" indent="-342900">
              <a:lnSpc>
                <a:spcPct val="150000"/>
              </a:lnSpc>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SYSTEM DESIGN</a:t>
            </a:r>
          </a:p>
          <a:p>
            <a:pPr marL="342900" indent="-342900">
              <a:lnSpc>
                <a:spcPct val="150000"/>
              </a:lnSpc>
              <a:buFontTx/>
              <a:buAutoNum type="arabicPeriod"/>
            </a:pPr>
            <a:r>
              <a:rPr lang="en-US" dirty="0">
                <a:solidFill>
                  <a:schemeClr val="tx1">
                    <a:lumMod val="95000"/>
                    <a:lumOff val="5000"/>
                  </a:schemeClr>
                </a:solidFill>
                <a:latin typeface="Times New Roman" panose="02020603050405020304" pitchFamily="18" charset="0"/>
                <a:cs typeface="Times New Roman" panose="02020603050405020304" pitchFamily="18" charset="0"/>
              </a:rPr>
              <a:t>SNAPSHOTS</a:t>
            </a:r>
            <a:endParaRPr lang="en-IN" dirty="0">
              <a:solidFill>
                <a:schemeClr val="tx1">
                  <a:lumMod val="95000"/>
                  <a:lumOff val="5000"/>
                </a:schemeClr>
              </a:solidFill>
              <a:latin typeface="Times New Roman" panose="02020603050405020304" pitchFamily="18" charset="0"/>
              <a:cs typeface="Times New Roman" panose="02020603050405020304" pitchFamily="18" charset="0"/>
            </a:endParaRP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LIMITATIONS</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FUTURE ENHANCEMENT</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CONCLUSION</a:t>
            </a:r>
          </a:p>
          <a:p>
            <a:pPr marL="342900" indent="-342900">
              <a:lnSpc>
                <a:spcPct val="150000"/>
              </a:lnSpc>
              <a:buAutoNum type="arabicPeriod"/>
            </a:pPr>
            <a:r>
              <a:rPr lang="en-IN" dirty="0">
                <a:solidFill>
                  <a:schemeClr val="tx1">
                    <a:lumMod val="95000"/>
                    <a:lumOff val="5000"/>
                  </a:schemeClr>
                </a:solidFill>
                <a:latin typeface="Times New Roman" panose="02020603050405020304" pitchFamily="18" charset="0"/>
                <a:cs typeface="Times New Roman" panose="02020603050405020304" pitchFamily="18" charset="0"/>
              </a:rPr>
              <a:t>REFERENCES</a:t>
            </a:r>
          </a:p>
        </p:txBody>
      </p:sp>
      <p:sp>
        <p:nvSpPr>
          <p:cNvPr id="8" name="TextBox 7">
            <a:extLst>
              <a:ext uri="{FF2B5EF4-FFF2-40B4-BE49-F238E27FC236}">
                <a16:creationId xmlns:a16="http://schemas.microsoft.com/office/drawing/2014/main" id="{AF69E257-3831-C82A-D1EC-DD08AC669615}"/>
              </a:ext>
            </a:extLst>
          </p:cNvPr>
          <p:cNvSpPr txBox="1"/>
          <p:nvPr/>
        </p:nvSpPr>
        <p:spPr>
          <a:xfrm>
            <a:off x="4852778" y="213828"/>
            <a:ext cx="2486439" cy="523220"/>
          </a:xfrm>
          <a:prstGeom prst="rect">
            <a:avLst/>
          </a:prstGeom>
          <a:noFill/>
        </p:spPr>
        <p:txBody>
          <a:bodyPr wrap="square" rtlCol="0">
            <a:spAutoFit/>
          </a:bodyPr>
          <a:lstStyle/>
          <a:p>
            <a:pPr algn="ctr"/>
            <a:r>
              <a:rPr lang="en-US" sz="2800" b="1" dirty="0">
                <a:latin typeface="Times New Roman" panose="02020603050405020304" pitchFamily="18" charset="0"/>
                <a:cs typeface="Times New Roman" panose="02020603050405020304" pitchFamily="18" charset="0"/>
              </a:rPr>
              <a:t>CONTENTS</a:t>
            </a:r>
            <a:endParaRPr lang="en-IN" sz="2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2281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40078E-1D54-4C9B-3DAD-CE3FEC639A7A}"/>
              </a:ext>
            </a:extLst>
          </p:cNvPr>
          <p:cNvSpPr txBox="1"/>
          <p:nvPr/>
        </p:nvSpPr>
        <p:spPr>
          <a:xfrm>
            <a:off x="4916971" y="650399"/>
            <a:ext cx="2358058"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ABSTRACT</a:t>
            </a:r>
            <a:endParaRPr lang="en-IN" sz="2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2CF655C-676F-53E1-8219-138EEF22AE6F}"/>
              </a:ext>
            </a:extLst>
          </p:cNvPr>
          <p:cNvSpPr txBox="1"/>
          <p:nvPr/>
        </p:nvSpPr>
        <p:spPr>
          <a:xfrm>
            <a:off x="475422" y="1563841"/>
            <a:ext cx="11241156" cy="3730317"/>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Our project aims to develop an Android app for identifying different nail diseases.  </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We are creating a user-friendly app with features like login/registration, image capture, and results screens.  </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Our app uses image processing technology to </a:t>
            </a:r>
            <a:r>
              <a:rPr lang="en-GB" sz="2000" b="0" i="0" dirty="0" err="1">
                <a:solidFill>
                  <a:srgbClr val="0D0D0D"/>
                </a:solidFill>
                <a:effectLst/>
                <a:latin typeface="Times New Roman" panose="02020603050405020304" pitchFamily="18" charset="0"/>
                <a:cs typeface="Times New Roman" panose="02020603050405020304" pitchFamily="18" charset="0"/>
              </a:rPr>
              <a:t>analyze</a:t>
            </a:r>
            <a:r>
              <a:rPr lang="en-GB" sz="2000" b="0" i="0" dirty="0">
                <a:solidFill>
                  <a:srgbClr val="0D0D0D"/>
                </a:solidFill>
                <a:effectLst/>
                <a:latin typeface="Times New Roman" panose="02020603050405020304" pitchFamily="18" charset="0"/>
                <a:cs typeface="Times New Roman" panose="02020603050405020304" pitchFamily="18" charset="0"/>
              </a:rPr>
              <a:t> nail images and provide accurate results.  </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By offering a convenient tool for detecting nail diseases, our app can contribute to early diagnosis and better healthcare outcomes.</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Through this project, we aspire to make nail disease detection more accessible and effective for users worldwide.</a:t>
            </a:r>
            <a:endParaRPr lang="en-US" sz="2000" b="0" i="0" dirty="0">
              <a:solidFill>
                <a:srgbClr val="0D0D0D"/>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5099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40078E-1D54-4C9B-3DAD-CE3FEC639A7A}"/>
              </a:ext>
            </a:extLst>
          </p:cNvPr>
          <p:cNvSpPr txBox="1"/>
          <p:nvPr/>
        </p:nvSpPr>
        <p:spPr>
          <a:xfrm>
            <a:off x="4518311" y="532536"/>
            <a:ext cx="3155375"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INTRODUCTION</a:t>
            </a:r>
            <a:endParaRPr lang="en-IN" sz="2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2CF655C-676F-53E1-8219-138EEF22AE6F}"/>
              </a:ext>
            </a:extLst>
          </p:cNvPr>
          <p:cNvSpPr txBox="1"/>
          <p:nvPr/>
        </p:nvSpPr>
        <p:spPr>
          <a:xfrm>
            <a:off x="475421" y="1333009"/>
            <a:ext cx="11241156" cy="4191981"/>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Our main priority in the project is user health.</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Nail health serves as a critical indicator of overall well-being, often reflecting underlying medical conditions.</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Our project aims to empower users with a convenient tool for early detection and management of nail diseases.</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We provide users with accessible means to monitor and assess their nail health from the comfort of their homes.</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We prioritize user experience by designing a simple and intuitive interface.</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Our app's features, including login, registration, image capture, and result display,</a:t>
            </a:r>
            <a:endParaRPr lang="en-US" sz="2000" b="0" i="0" dirty="0">
              <a:solidFill>
                <a:srgbClr val="0D0D0D"/>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19448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7C125A-C320-3842-AC8C-0CA4787CB197}"/>
              </a:ext>
            </a:extLst>
          </p:cNvPr>
          <p:cNvSpPr txBox="1"/>
          <p:nvPr/>
        </p:nvSpPr>
        <p:spPr>
          <a:xfrm>
            <a:off x="3920022" y="258798"/>
            <a:ext cx="4351951"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LITERATURE SURVEY</a:t>
            </a:r>
          </a:p>
        </p:txBody>
      </p:sp>
      <p:pic>
        <p:nvPicPr>
          <p:cNvPr id="6" name="Picture 5">
            <a:extLst>
              <a:ext uri="{FF2B5EF4-FFF2-40B4-BE49-F238E27FC236}">
                <a16:creationId xmlns:a16="http://schemas.microsoft.com/office/drawing/2014/main" id="{271CDD28-939A-621C-DAA0-8057C46E09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2672" y="974118"/>
            <a:ext cx="8006652" cy="5883882"/>
          </a:xfrm>
          <a:prstGeom prst="rect">
            <a:avLst/>
          </a:prstGeom>
        </p:spPr>
      </p:pic>
    </p:spTree>
    <p:extLst>
      <p:ext uri="{BB962C8B-B14F-4D97-AF65-F5344CB8AC3E}">
        <p14:creationId xmlns:p14="http://schemas.microsoft.com/office/powerpoint/2010/main" val="28944417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52D1CB6-A339-A978-B556-0DECA9887262}"/>
              </a:ext>
            </a:extLst>
          </p:cNvPr>
          <p:cNvSpPr txBox="1"/>
          <p:nvPr/>
        </p:nvSpPr>
        <p:spPr>
          <a:xfrm>
            <a:off x="-1065496" y="264622"/>
            <a:ext cx="4351951"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Cont.…</a:t>
            </a:r>
          </a:p>
        </p:txBody>
      </p:sp>
      <p:pic>
        <p:nvPicPr>
          <p:cNvPr id="6" name="Picture 5">
            <a:extLst>
              <a:ext uri="{FF2B5EF4-FFF2-40B4-BE49-F238E27FC236}">
                <a16:creationId xmlns:a16="http://schemas.microsoft.com/office/drawing/2014/main" id="{F907E13B-194C-AB0F-FCEF-D9B58FF9F8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7231" y="734626"/>
            <a:ext cx="8017538" cy="6123374"/>
          </a:xfrm>
          <a:prstGeom prst="rect">
            <a:avLst/>
          </a:prstGeom>
        </p:spPr>
      </p:pic>
    </p:spTree>
    <p:extLst>
      <p:ext uri="{BB962C8B-B14F-4D97-AF65-F5344CB8AC3E}">
        <p14:creationId xmlns:p14="http://schemas.microsoft.com/office/powerpoint/2010/main" val="612395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40078E-1D54-4C9B-3DAD-CE3FEC639A7A}"/>
              </a:ext>
            </a:extLst>
          </p:cNvPr>
          <p:cNvSpPr txBox="1"/>
          <p:nvPr/>
        </p:nvSpPr>
        <p:spPr>
          <a:xfrm>
            <a:off x="3900946" y="375281"/>
            <a:ext cx="4390108" cy="523220"/>
          </a:xfrm>
          <a:prstGeom prst="rect">
            <a:avLst/>
          </a:prstGeom>
          <a:noFill/>
        </p:spPr>
        <p:txBody>
          <a:bodyPr wrap="square">
            <a:spAutoFit/>
          </a:bodyPr>
          <a:lstStyle/>
          <a:p>
            <a:pPr algn="ctr"/>
            <a:r>
              <a:rPr lang="en-US" sz="2800" b="1" dirty="0">
                <a:latin typeface="Times New Roman" panose="02020603050405020304" pitchFamily="18" charset="0"/>
                <a:cs typeface="Times New Roman" panose="02020603050405020304" pitchFamily="18" charset="0"/>
              </a:rPr>
              <a:t>PROBLEM STATEMENT</a:t>
            </a:r>
            <a:endParaRPr lang="en-IN" sz="28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D2CF655C-676F-53E1-8219-138EEF22AE6F}"/>
              </a:ext>
            </a:extLst>
          </p:cNvPr>
          <p:cNvSpPr txBox="1"/>
          <p:nvPr/>
        </p:nvSpPr>
        <p:spPr>
          <a:xfrm>
            <a:off x="475422" y="1102177"/>
            <a:ext cx="11241156" cy="4653646"/>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Identifying Nail Diseases: </a:t>
            </a:r>
            <a:r>
              <a:rPr lang="en-GB" sz="2000" b="0" i="0" dirty="0">
                <a:solidFill>
                  <a:srgbClr val="0D0D0D"/>
                </a:solidFill>
                <a:effectLst/>
                <a:latin typeface="Times New Roman" panose="02020603050405020304" pitchFamily="18" charset="0"/>
                <a:cs typeface="Times New Roman" panose="02020603050405020304" pitchFamily="18" charset="0"/>
              </a:rPr>
              <a:t>Recognizing nail diseases early is crucial for prompt treatment and management. </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Complexity in Diagnosis: </a:t>
            </a:r>
            <a:r>
              <a:rPr lang="en-GB" sz="2000" b="0" i="0" dirty="0">
                <a:solidFill>
                  <a:srgbClr val="0D0D0D"/>
                </a:solidFill>
                <a:effectLst/>
                <a:latin typeface="Times New Roman" panose="02020603050405020304" pitchFamily="18" charset="0"/>
                <a:cs typeface="Times New Roman" panose="02020603050405020304" pitchFamily="18" charset="0"/>
              </a:rPr>
              <a:t>Diagnosing nail diseases accurately often requires specialized medical knowledge and expertise.</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Accessibility to Healthcare: </a:t>
            </a:r>
            <a:r>
              <a:rPr lang="en-GB" sz="2000" b="0" i="0" dirty="0">
                <a:solidFill>
                  <a:srgbClr val="0D0D0D"/>
                </a:solidFill>
                <a:effectLst/>
                <a:latin typeface="Times New Roman" panose="02020603050405020304" pitchFamily="18" charset="0"/>
                <a:cs typeface="Times New Roman" panose="02020603050405020304" pitchFamily="18" charset="0"/>
              </a:rPr>
              <a:t>Many individuals face barriers to accessing healthcare professionals for routine nail examinations.</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Subjectivity in Observation: </a:t>
            </a:r>
            <a:r>
              <a:rPr lang="en-GB" sz="2000" b="0" i="0" dirty="0">
                <a:solidFill>
                  <a:srgbClr val="0D0D0D"/>
                </a:solidFill>
                <a:effectLst/>
                <a:latin typeface="Times New Roman" panose="02020603050405020304" pitchFamily="18" charset="0"/>
                <a:cs typeface="Times New Roman" panose="02020603050405020304" pitchFamily="18" charset="0"/>
              </a:rPr>
              <a:t>Visual examination of nails by individuals may not always lead to accurate identification of diseases due to subjective interpretation.</a:t>
            </a:r>
          </a:p>
          <a:p>
            <a:pPr marL="285750" indent="-285750" algn="just">
              <a:lnSpc>
                <a:spcPct val="150000"/>
              </a:lnSpc>
              <a:buFont typeface="Wingdings" panose="05000000000000000000" pitchFamily="2" charset="2"/>
              <a:buChar char="Ø"/>
            </a:pPr>
            <a:r>
              <a:rPr lang="en-GB" sz="2000" b="1" i="0" dirty="0">
                <a:solidFill>
                  <a:srgbClr val="0D0D0D"/>
                </a:solidFill>
                <a:effectLst/>
                <a:latin typeface="Times New Roman" panose="02020603050405020304" pitchFamily="18" charset="0"/>
                <a:cs typeface="Times New Roman" panose="02020603050405020304" pitchFamily="18" charset="0"/>
              </a:rPr>
              <a:t>Time Constraints: </a:t>
            </a:r>
            <a:r>
              <a:rPr lang="en-GB" sz="2000" b="0" i="0" dirty="0">
                <a:solidFill>
                  <a:srgbClr val="0D0D0D"/>
                </a:solidFill>
                <a:effectLst/>
                <a:latin typeface="Times New Roman" panose="02020603050405020304" pitchFamily="18" charset="0"/>
                <a:cs typeface="Times New Roman" panose="02020603050405020304" pitchFamily="18" charset="0"/>
              </a:rPr>
              <a:t>Traditional diagnostic methods can be time-consuming, delaying necessary interventions and treatments.</a:t>
            </a:r>
            <a:endParaRPr lang="en-US" sz="2000" b="0" i="0" dirty="0">
              <a:solidFill>
                <a:srgbClr val="0D0D0D"/>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8549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40078E-1D54-4C9B-3DAD-CE3FEC639A7A}"/>
              </a:ext>
            </a:extLst>
          </p:cNvPr>
          <p:cNvSpPr txBox="1"/>
          <p:nvPr/>
        </p:nvSpPr>
        <p:spPr>
          <a:xfrm>
            <a:off x="4818256" y="806273"/>
            <a:ext cx="2555483" cy="523220"/>
          </a:xfrm>
          <a:prstGeom prst="rect">
            <a:avLst/>
          </a:prstGeom>
          <a:noFill/>
        </p:spPr>
        <p:txBody>
          <a:bodyPr wrap="square">
            <a:spAutoFit/>
          </a:bodyPr>
          <a:lstStyle/>
          <a:p>
            <a:pPr algn="ctr"/>
            <a:r>
              <a:rPr lang="en-IN" sz="2800" b="1" dirty="0">
                <a:latin typeface="Times New Roman" panose="02020603050405020304" pitchFamily="18" charset="0"/>
                <a:cs typeface="Times New Roman" panose="02020603050405020304" pitchFamily="18" charset="0"/>
              </a:rPr>
              <a:t>OBJECTIVES</a:t>
            </a:r>
          </a:p>
        </p:txBody>
      </p:sp>
      <p:sp>
        <p:nvSpPr>
          <p:cNvPr id="11" name="TextBox 10">
            <a:extLst>
              <a:ext uri="{FF2B5EF4-FFF2-40B4-BE49-F238E27FC236}">
                <a16:creationId xmlns:a16="http://schemas.microsoft.com/office/drawing/2014/main" id="{D2CF655C-676F-53E1-8219-138EEF22AE6F}"/>
              </a:ext>
            </a:extLst>
          </p:cNvPr>
          <p:cNvSpPr txBox="1"/>
          <p:nvPr/>
        </p:nvSpPr>
        <p:spPr>
          <a:xfrm>
            <a:off x="475420" y="1794674"/>
            <a:ext cx="11241156" cy="3268652"/>
          </a:xfrm>
          <a:prstGeom prst="rect">
            <a:avLst/>
          </a:prstGeom>
          <a:noFill/>
        </p:spPr>
        <p:txBody>
          <a:bodyPr wrap="square">
            <a:spAutoFit/>
          </a:bodyPr>
          <a:lstStyle/>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Develop a system capable of identifying various nail diseases to facilitate timely intervention.</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Empower users to monitor and assess their nail health conveniently using a mobile application.</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Provide accessible means for individuals to perform self-assessment of nail health, especially in areas with limited access to healthcare professionals.</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Educate users about different nail diseases and provide them with dietary precautions.</a:t>
            </a:r>
          </a:p>
          <a:p>
            <a:pPr marL="285750" indent="-285750" algn="just">
              <a:lnSpc>
                <a:spcPct val="150000"/>
              </a:lnSpc>
              <a:buFont typeface="Wingdings" panose="05000000000000000000" pitchFamily="2" charset="2"/>
              <a:buChar char="Ø"/>
            </a:pPr>
            <a:r>
              <a:rPr lang="en-GB" sz="2000" b="0" i="0" dirty="0">
                <a:solidFill>
                  <a:srgbClr val="0D0D0D"/>
                </a:solidFill>
                <a:effectLst/>
                <a:latin typeface="Times New Roman" panose="02020603050405020304" pitchFamily="18" charset="0"/>
                <a:cs typeface="Times New Roman" panose="02020603050405020304" pitchFamily="18" charset="0"/>
              </a:rPr>
              <a:t>Create a user-friendly interface that allows for easy navigation and seamless interaction with the application's features.</a:t>
            </a:r>
          </a:p>
        </p:txBody>
      </p:sp>
    </p:spTree>
    <p:extLst>
      <p:ext uri="{BB962C8B-B14F-4D97-AF65-F5344CB8AC3E}">
        <p14:creationId xmlns:p14="http://schemas.microsoft.com/office/powerpoint/2010/main" val="673547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TotalTime>
  <Words>1452</Words>
  <Application>Microsoft Office PowerPoint</Application>
  <PresentationFormat>Widescreen</PresentationFormat>
  <Paragraphs>141</Paragraphs>
  <Slides>22</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Calibri Light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Likhith naik</dc:creator>
  <cp:lastModifiedBy>Prasad CRV</cp:lastModifiedBy>
  <cp:revision>4</cp:revision>
  <dcterms:created xsi:type="dcterms:W3CDTF">2024-04-26T07:15:24Z</dcterms:created>
  <dcterms:modified xsi:type="dcterms:W3CDTF">2024-04-26T17:40:27Z</dcterms:modified>
</cp:coreProperties>
</file>